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Lst>
  <p:notesMasterIdLst>
    <p:notesMasterId r:id="rId55"/>
  </p:notesMasterIdLst>
  <p:sldIdLst>
    <p:sldId id="256" r:id="rId5"/>
    <p:sldId id="288" r:id="rId6"/>
    <p:sldId id="260" r:id="rId7"/>
    <p:sldId id="257" r:id="rId8"/>
    <p:sldId id="289" r:id="rId9"/>
    <p:sldId id="324" r:id="rId10"/>
    <p:sldId id="295" r:id="rId11"/>
    <p:sldId id="322" r:id="rId12"/>
    <p:sldId id="296" r:id="rId13"/>
    <p:sldId id="297" r:id="rId14"/>
    <p:sldId id="323" r:id="rId15"/>
    <p:sldId id="298" r:id="rId16"/>
    <p:sldId id="299" r:id="rId17"/>
    <p:sldId id="302" r:id="rId18"/>
    <p:sldId id="308" r:id="rId19"/>
    <p:sldId id="309" r:id="rId20"/>
    <p:sldId id="310" r:id="rId21"/>
    <p:sldId id="311" r:id="rId22"/>
    <p:sldId id="312" r:id="rId23"/>
    <p:sldId id="313" r:id="rId24"/>
    <p:sldId id="314" r:id="rId25"/>
    <p:sldId id="315" r:id="rId26"/>
    <p:sldId id="316" r:id="rId27"/>
    <p:sldId id="317" r:id="rId28"/>
    <p:sldId id="318" r:id="rId29"/>
    <p:sldId id="319" r:id="rId30"/>
    <p:sldId id="321" r:id="rId31"/>
    <p:sldId id="280" r:id="rId32"/>
    <p:sldId id="281" r:id="rId33"/>
    <p:sldId id="286" r:id="rId34"/>
    <p:sldId id="282" r:id="rId35"/>
    <p:sldId id="285" r:id="rId36"/>
    <p:sldId id="325" r:id="rId37"/>
    <p:sldId id="266" r:id="rId38"/>
    <p:sldId id="264" r:id="rId39"/>
    <p:sldId id="267" r:id="rId40"/>
    <p:sldId id="326" r:id="rId41"/>
    <p:sldId id="268" r:id="rId42"/>
    <p:sldId id="269" r:id="rId43"/>
    <p:sldId id="270" r:id="rId44"/>
    <p:sldId id="262" r:id="rId45"/>
    <p:sldId id="272" r:id="rId46"/>
    <p:sldId id="273" r:id="rId47"/>
    <p:sldId id="274" r:id="rId48"/>
    <p:sldId id="275" r:id="rId49"/>
    <p:sldId id="276" r:id="rId50"/>
    <p:sldId id="277" r:id="rId51"/>
    <p:sldId id="278" r:id="rId52"/>
    <p:sldId id="279" r:id="rId53"/>
    <p:sldId id="327"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75916" autoAdjust="0"/>
  </p:normalViewPr>
  <p:slideViewPr>
    <p:cSldViewPr>
      <p:cViewPr varScale="1">
        <p:scale>
          <a:sx n="102" d="100"/>
          <a:sy n="102" d="100"/>
        </p:scale>
        <p:origin x="-1884"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93EDE9-F5A7-4BEB-BB0B-DAED356DE48C}" type="datetimeFigureOut">
              <a:rPr lang="en-CA" smtClean="0"/>
              <a:t>07/10/2013</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9A3AE4-5CFE-4016-A470-225DA4DDACD3}" type="slidenum">
              <a:rPr lang="en-CA" smtClean="0"/>
              <a:t>‹#›</a:t>
            </a:fld>
            <a:endParaRPr lang="en-CA"/>
          </a:p>
        </p:txBody>
      </p:sp>
    </p:spTree>
    <p:extLst>
      <p:ext uri="{BB962C8B-B14F-4D97-AF65-F5344CB8AC3E}">
        <p14:creationId xmlns:p14="http://schemas.microsoft.com/office/powerpoint/2010/main" val="2623057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9A3AE4-5CFE-4016-A470-225DA4DDACD3}" type="slidenum">
              <a:rPr lang="en-CA" smtClean="0"/>
              <a:t>1</a:t>
            </a:fld>
            <a:endParaRPr lang="en-CA"/>
          </a:p>
        </p:txBody>
      </p:sp>
    </p:spTree>
    <p:extLst>
      <p:ext uri="{BB962C8B-B14F-4D97-AF65-F5344CB8AC3E}">
        <p14:creationId xmlns:p14="http://schemas.microsoft.com/office/powerpoint/2010/main" val="19681363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Stand beside people rather than above people. The</a:t>
            </a:r>
            <a:r>
              <a:rPr lang="en-US" baseline="0" dirty="0" smtClean="0"/>
              <a:t> system is perfectly designed to get the results that it achieves…nail down healthy processes inside of your school…how will your LST team function? How will you sustain a high level of visibility in classrooms?  Processes are clear and there are no surprises. Staff don’t like surprises any more than you do. Processes are the antidote to surprises. Think them through ahead of time.</a:t>
            </a:r>
            <a:endParaRPr lang="en-CA" dirty="0"/>
          </a:p>
        </p:txBody>
      </p:sp>
      <p:sp>
        <p:nvSpPr>
          <p:cNvPr id="4" name="Slide Number Placeholder 3"/>
          <p:cNvSpPr>
            <a:spLocks noGrp="1"/>
          </p:cNvSpPr>
          <p:nvPr>
            <p:ph type="sldNum" sz="quarter" idx="10"/>
          </p:nvPr>
        </p:nvSpPr>
        <p:spPr/>
        <p:txBody>
          <a:bodyPr/>
          <a:lstStyle/>
          <a:p>
            <a:fld id="{4E6303C6-29A1-4374-8C14-C1D37003B758}" type="slidenum">
              <a:rPr lang="en-CA" smtClean="0">
                <a:solidFill>
                  <a:prstClr val="black"/>
                </a:solidFill>
              </a:rPr>
              <a:pPr/>
              <a:t>18</a:t>
            </a:fld>
            <a:endParaRPr lang="en-CA">
              <a:solidFill>
                <a:prstClr val="black"/>
              </a:solidFill>
            </a:endParaRPr>
          </a:p>
        </p:txBody>
      </p:sp>
    </p:spTree>
    <p:extLst>
      <p:ext uri="{BB962C8B-B14F-4D97-AF65-F5344CB8AC3E}">
        <p14:creationId xmlns:p14="http://schemas.microsoft.com/office/powerpoint/2010/main" val="20808276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Set the stage for levels hijack</a:t>
            </a:r>
            <a:r>
              <a:rPr lang="en-US" baseline="0" dirty="0" smtClean="0"/>
              <a:t> in Sept. and a top ten list for new administrators hoping to survive in Shawn’s group…</a:t>
            </a:r>
            <a:endParaRPr lang="en-CA" dirty="0"/>
          </a:p>
        </p:txBody>
      </p:sp>
      <p:sp>
        <p:nvSpPr>
          <p:cNvPr id="4" name="Slide Number Placeholder 3"/>
          <p:cNvSpPr>
            <a:spLocks noGrp="1"/>
          </p:cNvSpPr>
          <p:nvPr>
            <p:ph type="sldNum" sz="quarter" idx="10"/>
          </p:nvPr>
        </p:nvSpPr>
        <p:spPr/>
        <p:txBody>
          <a:bodyPr/>
          <a:lstStyle/>
          <a:p>
            <a:fld id="{4E6303C6-29A1-4374-8C14-C1D37003B758}" type="slidenum">
              <a:rPr lang="en-CA" smtClean="0">
                <a:solidFill>
                  <a:prstClr val="black"/>
                </a:solidFill>
              </a:rPr>
              <a:pPr/>
              <a:t>21</a:t>
            </a:fld>
            <a:endParaRPr lang="en-CA">
              <a:solidFill>
                <a:prstClr val="black"/>
              </a:solidFill>
            </a:endParaRPr>
          </a:p>
        </p:txBody>
      </p:sp>
    </p:spTree>
    <p:extLst>
      <p:ext uri="{BB962C8B-B14F-4D97-AF65-F5344CB8AC3E}">
        <p14:creationId xmlns:p14="http://schemas.microsoft.com/office/powerpoint/2010/main" val="2100729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Set the stage for levels hijack</a:t>
            </a:r>
            <a:r>
              <a:rPr lang="en-US" baseline="0" dirty="0" smtClean="0"/>
              <a:t> in Sept. and a top ten list for new administrators hoping to survive in Shawn’s group…</a:t>
            </a:r>
            <a:endParaRPr lang="en-CA" dirty="0"/>
          </a:p>
        </p:txBody>
      </p:sp>
      <p:sp>
        <p:nvSpPr>
          <p:cNvPr id="4" name="Slide Number Placeholder 3"/>
          <p:cNvSpPr>
            <a:spLocks noGrp="1"/>
          </p:cNvSpPr>
          <p:nvPr>
            <p:ph type="sldNum" sz="quarter" idx="10"/>
          </p:nvPr>
        </p:nvSpPr>
        <p:spPr/>
        <p:txBody>
          <a:bodyPr/>
          <a:lstStyle/>
          <a:p>
            <a:fld id="{4E6303C6-29A1-4374-8C14-C1D37003B758}" type="slidenum">
              <a:rPr lang="en-CA" smtClean="0">
                <a:solidFill>
                  <a:prstClr val="black"/>
                </a:solidFill>
              </a:rPr>
              <a:pPr/>
              <a:t>22</a:t>
            </a:fld>
            <a:endParaRPr lang="en-CA">
              <a:solidFill>
                <a:prstClr val="black"/>
              </a:solidFill>
            </a:endParaRPr>
          </a:p>
        </p:txBody>
      </p:sp>
    </p:spTree>
    <p:extLst>
      <p:ext uri="{BB962C8B-B14F-4D97-AF65-F5344CB8AC3E}">
        <p14:creationId xmlns:p14="http://schemas.microsoft.com/office/powerpoint/2010/main" val="21007297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those who haven’t created a meeting day – go back to your team and let us know. We can be in contact again. </a:t>
            </a:r>
            <a:endParaRPr lang="en-CA" dirty="0"/>
          </a:p>
        </p:txBody>
      </p:sp>
      <p:sp>
        <p:nvSpPr>
          <p:cNvPr id="4" name="Slide Number Placeholder 3"/>
          <p:cNvSpPr>
            <a:spLocks noGrp="1"/>
          </p:cNvSpPr>
          <p:nvPr>
            <p:ph type="sldNum" sz="quarter" idx="10"/>
          </p:nvPr>
        </p:nvSpPr>
        <p:spPr/>
        <p:txBody>
          <a:bodyPr/>
          <a:lstStyle/>
          <a:p>
            <a:fld id="{4E6303C6-29A1-4374-8C14-C1D37003B758}" type="slidenum">
              <a:rPr lang="en-CA" smtClean="0">
                <a:solidFill>
                  <a:prstClr val="black"/>
                </a:solidFill>
              </a:rPr>
              <a:pPr/>
              <a:t>24</a:t>
            </a:fld>
            <a:endParaRPr lang="en-CA">
              <a:solidFill>
                <a:prstClr val="black"/>
              </a:solidFill>
            </a:endParaRPr>
          </a:p>
        </p:txBody>
      </p:sp>
    </p:spTree>
    <p:extLst>
      <p:ext uri="{BB962C8B-B14F-4D97-AF65-F5344CB8AC3E}">
        <p14:creationId xmlns:p14="http://schemas.microsoft.com/office/powerpoint/2010/main" val="17938048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changes are all improvements that flow naturally from your feedback as administrators…the visits being aligned came from you, we seem to be much more fluent with our new budget process so hence the need to move on, Aug survey may create some new challenges we need to address but unlikely any will be significant or major change initiatives</a:t>
            </a:r>
            <a:endParaRPr lang="en-CA" dirty="0"/>
          </a:p>
        </p:txBody>
      </p:sp>
      <p:sp>
        <p:nvSpPr>
          <p:cNvPr id="4" name="Slide Number Placeholder 3"/>
          <p:cNvSpPr>
            <a:spLocks noGrp="1"/>
          </p:cNvSpPr>
          <p:nvPr>
            <p:ph type="sldNum" sz="quarter" idx="10"/>
          </p:nvPr>
        </p:nvSpPr>
        <p:spPr/>
        <p:txBody>
          <a:bodyPr/>
          <a:lstStyle/>
          <a:p>
            <a:fld id="{4E6303C6-29A1-4374-8C14-C1D37003B758}" type="slidenum">
              <a:rPr lang="en-CA" smtClean="0">
                <a:solidFill>
                  <a:prstClr val="black"/>
                </a:solidFill>
              </a:rPr>
              <a:pPr/>
              <a:t>25</a:t>
            </a:fld>
            <a:endParaRPr lang="en-CA">
              <a:solidFill>
                <a:prstClr val="black"/>
              </a:solidFill>
            </a:endParaRPr>
          </a:p>
        </p:txBody>
      </p:sp>
    </p:spTree>
    <p:extLst>
      <p:ext uri="{BB962C8B-B14F-4D97-AF65-F5344CB8AC3E}">
        <p14:creationId xmlns:p14="http://schemas.microsoft.com/office/powerpoint/2010/main" val="17938048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 two for one trades! Bring Ted up to the front and seat him in “the chair”</a:t>
            </a:r>
            <a:endParaRPr lang="en-CA" dirty="0"/>
          </a:p>
        </p:txBody>
      </p:sp>
      <p:sp>
        <p:nvSpPr>
          <p:cNvPr id="4" name="Slide Number Placeholder 3"/>
          <p:cNvSpPr>
            <a:spLocks noGrp="1"/>
          </p:cNvSpPr>
          <p:nvPr>
            <p:ph type="sldNum" sz="quarter" idx="10"/>
          </p:nvPr>
        </p:nvSpPr>
        <p:spPr/>
        <p:txBody>
          <a:bodyPr/>
          <a:lstStyle/>
          <a:p>
            <a:fld id="{4E6303C6-29A1-4374-8C14-C1D37003B758}" type="slidenum">
              <a:rPr lang="en-CA" smtClean="0">
                <a:solidFill>
                  <a:prstClr val="black"/>
                </a:solidFill>
              </a:rPr>
              <a:pPr/>
              <a:t>26</a:t>
            </a:fld>
            <a:endParaRPr lang="en-CA">
              <a:solidFill>
                <a:prstClr val="black"/>
              </a:solidFill>
            </a:endParaRPr>
          </a:p>
        </p:txBody>
      </p:sp>
    </p:spTree>
    <p:extLst>
      <p:ext uri="{BB962C8B-B14F-4D97-AF65-F5344CB8AC3E}">
        <p14:creationId xmlns:p14="http://schemas.microsoft.com/office/powerpoint/2010/main" val="21396867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7A5F233D-6A8E-4B6F-A662-34A2DE0C7D48}" type="slidenum">
              <a:rPr lang="en-CA" smtClean="0"/>
              <a:t>29</a:t>
            </a:fld>
            <a:endParaRPr lang="en-CA"/>
          </a:p>
        </p:txBody>
      </p:sp>
    </p:spTree>
    <p:extLst>
      <p:ext uri="{BB962C8B-B14F-4D97-AF65-F5344CB8AC3E}">
        <p14:creationId xmlns:p14="http://schemas.microsoft.com/office/powerpoint/2010/main" val="23481436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LST</a:t>
            </a:r>
            <a:r>
              <a:rPr lang="en-US" baseline="0" dirty="0" smtClean="0"/>
              <a:t> Roles Continuum – all about your ability and willingness to collaborate and promote collaboration</a:t>
            </a:r>
          </a:p>
          <a:p>
            <a:endParaRPr lang="en-CA" dirty="0"/>
          </a:p>
        </p:txBody>
      </p:sp>
      <p:sp>
        <p:nvSpPr>
          <p:cNvPr id="4" name="Slide Number Placeholder 3"/>
          <p:cNvSpPr>
            <a:spLocks noGrp="1"/>
          </p:cNvSpPr>
          <p:nvPr>
            <p:ph type="sldNum" sz="quarter" idx="10"/>
          </p:nvPr>
        </p:nvSpPr>
        <p:spPr/>
        <p:txBody>
          <a:bodyPr/>
          <a:lstStyle/>
          <a:p>
            <a:fld id="{F99A3AE4-5CFE-4016-A470-225DA4DDACD3}" type="slidenum">
              <a:rPr lang="en-CA" smtClean="0"/>
              <a:t>30</a:t>
            </a:fld>
            <a:endParaRPr lang="en-CA"/>
          </a:p>
        </p:txBody>
      </p:sp>
    </p:spTree>
    <p:extLst>
      <p:ext uri="{BB962C8B-B14F-4D97-AF65-F5344CB8AC3E}">
        <p14:creationId xmlns:p14="http://schemas.microsoft.com/office/powerpoint/2010/main" val="10686591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7A5F233D-6A8E-4B6F-A662-34A2DE0C7D48}" type="slidenum">
              <a:rPr lang="en-CA" smtClean="0"/>
              <a:t>31</a:t>
            </a:fld>
            <a:endParaRPr lang="en-CA"/>
          </a:p>
        </p:txBody>
      </p:sp>
    </p:spTree>
    <p:extLst>
      <p:ext uri="{BB962C8B-B14F-4D97-AF65-F5344CB8AC3E}">
        <p14:creationId xmlns:p14="http://schemas.microsoft.com/office/powerpoint/2010/main" val="30541330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Card Groups into rooms</a:t>
            </a:r>
          </a:p>
          <a:p>
            <a:r>
              <a:rPr lang="en-US" dirty="0" smtClean="0"/>
              <a:t>Read individual</a:t>
            </a:r>
            <a:r>
              <a:rPr lang="en-US" baseline="0" dirty="0" smtClean="0"/>
              <a:t> and reflect</a:t>
            </a:r>
          </a:p>
          <a:p>
            <a:r>
              <a:rPr lang="en-US" baseline="0" dirty="0" smtClean="0"/>
              <a:t>Open Table discussion – two minute talk </a:t>
            </a:r>
          </a:p>
          <a:p>
            <a:endParaRPr lang="en-CA" dirty="0"/>
          </a:p>
        </p:txBody>
      </p:sp>
      <p:sp>
        <p:nvSpPr>
          <p:cNvPr id="4" name="Slide Number Placeholder 3"/>
          <p:cNvSpPr>
            <a:spLocks noGrp="1"/>
          </p:cNvSpPr>
          <p:nvPr>
            <p:ph type="sldNum" sz="quarter" idx="10"/>
          </p:nvPr>
        </p:nvSpPr>
        <p:spPr/>
        <p:txBody>
          <a:bodyPr/>
          <a:lstStyle/>
          <a:p>
            <a:fld id="{7A5F233D-6A8E-4B6F-A662-34A2DE0C7D48}" type="slidenum">
              <a:rPr lang="en-CA" smtClean="0"/>
              <a:t>32</a:t>
            </a:fld>
            <a:endParaRPr lang="en-CA"/>
          </a:p>
        </p:txBody>
      </p:sp>
    </p:spTree>
    <p:extLst>
      <p:ext uri="{BB962C8B-B14F-4D97-AF65-F5344CB8AC3E}">
        <p14:creationId xmlns:p14="http://schemas.microsoft.com/office/powerpoint/2010/main" val="1260733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BDF06CE-EA2F-4A6F-949C-AD458105DB8F}" type="slidenum">
              <a:rPr lang="en-US" smtClean="0"/>
              <a:pPr/>
              <a:t>5</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Honour</a:t>
            </a:r>
            <a:r>
              <a:rPr lang="en-US" dirty="0" smtClean="0"/>
              <a:t> your time to work with your team and reflect on your context. </a:t>
            </a:r>
          </a:p>
          <a:p>
            <a:endParaRPr lang="en-US" dirty="0" smtClean="0"/>
          </a:p>
          <a:p>
            <a:r>
              <a:rPr lang="en-US" dirty="0" smtClean="0"/>
              <a:t>Stay in boardroom</a:t>
            </a:r>
          </a:p>
          <a:p>
            <a:endParaRPr lang="en-US" dirty="0" smtClean="0"/>
          </a:p>
          <a:p>
            <a:endParaRPr lang="en-CA" dirty="0"/>
          </a:p>
        </p:txBody>
      </p:sp>
      <p:sp>
        <p:nvSpPr>
          <p:cNvPr id="4" name="Slide Number Placeholder 3"/>
          <p:cNvSpPr>
            <a:spLocks noGrp="1"/>
          </p:cNvSpPr>
          <p:nvPr>
            <p:ph type="sldNum" sz="quarter" idx="10"/>
          </p:nvPr>
        </p:nvSpPr>
        <p:spPr/>
        <p:txBody>
          <a:bodyPr/>
          <a:lstStyle/>
          <a:p>
            <a:fld id="{F99A3AE4-5CFE-4016-A470-225DA4DDACD3}" type="slidenum">
              <a:rPr lang="en-CA" smtClean="0"/>
              <a:t>36</a:t>
            </a:fld>
            <a:endParaRPr lang="en-CA"/>
          </a:p>
        </p:txBody>
      </p:sp>
    </p:spTree>
    <p:extLst>
      <p:ext uri="{BB962C8B-B14F-4D97-AF65-F5344CB8AC3E}">
        <p14:creationId xmlns:p14="http://schemas.microsoft.com/office/powerpoint/2010/main" val="28560897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Evidence from the place mat box </a:t>
            </a:r>
          </a:p>
          <a:p>
            <a:endParaRPr lang="en-CA" dirty="0"/>
          </a:p>
        </p:txBody>
      </p:sp>
      <p:sp>
        <p:nvSpPr>
          <p:cNvPr id="4" name="Slide Number Placeholder 3"/>
          <p:cNvSpPr>
            <a:spLocks noGrp="1"/>
          </p:cNvSpPr>
          <p:nvPr>
            <p:ph type="sldNum" sz="quarter" idx="10"/>
          </p:nvPr>
        </p:nvSpPr>
        <p:spPr/>
        <p:txBody>
          <a:bodyPr/>
          <a:lstStyle/>
          <a:p>
            <a:fld id="{F99A3AE4-5CFE-4016-A470-225DA4DDACD3}" type="slidenum">
              <a:rPr lang="en-CA" smtClean="0"/>
              <a:t>37</a:t>
            </a:fld>
            <a:endParaRPr lang="en-CA"/>
          </a:p>
        </p:txBody>
      </p:sp>
    </p:spTree>
    <p:extLst>
      <p:ext uri="{BB962C8B-B14F-4D97-AF65-F5344CB8AC3E}">
        <p14:creationId xmlns:p14="http://schemas.microsoft.com/office/powerpoint/2010/main" val="18281809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Move from collaboration skills to now clarifying the goal</a:t>
            </a:r>
          </a:p>
          <a:p>
            <a:pPr rtl="0" fontAlgn="base"/>
            <a:r>
              <a:rPr lang="en-US" sz="1200" b="0" i="0" u="none" strike="noStrike" kern="1200" dirty="0" smtClean="0">
                <a:solidFill>
                  <a:schemeClr val="tx1"/>
                </a:solidFill>
                <a:effectLst/>
                <a:latin typeface="+mn-lt"/>
                <a:ea typeface="+mn-ea"/>
                <a:cs typeface="+mn-cs"/>
              </a:rPr>
              <a:t>Use the flow chart of Instructional Collaboration Continuum</a:t>
            </a:r>
          </a:p>
          <a:p>
            <a:pPr rtl="0" fontAlgn="base"/>
            <a:r>
              <a:rPr lang="en-US" sz="1200" b="0" i="0" u="none" strike="noStrike" kern="1200" dirty="0" smtClean="0">
                <a:solidFill>
                  <a:schemeClr val="tx1"/>
                </a:solidFill>
                <a:effectLst/>
                <a:latin typeface="+mn-lt"/>
                <a:ea typeface="+mn-ea"/>
                <a:cs typeface="+mn-cs"/>
              </a:rPr>
              <a:t>Clarifying the goal – not a project, this is an area of instructional improvement.</a:t>
            </a:r>
          </a:p>
          <a:p>
            <a:pPr rtl="0" fontAlgn="base"/>
            <a:r>
              <a:rPr lang="en-US" sz="1200" b="0" i="0" u="none" strike="noStrike" kern="1200" dirty="0" smtClean="0">
                <a:solidFill>
                  <a:schemeClr val="tx1"/>
                </a:solidFill>
                <a:effectLst/>
                <a:latin typeface="+mn-lt"/>
                <a:ea typeface="+mn-ea"/>
                <a:cs typeface="+mn-cs"/>
              </a:rPr>
              <a:t>How will you share the goal and evidence with all members of the learning community?</a:t>
            </a:r>
          </a:p>
          <a:p>
            <a:pPr rtl="0" fontAlgn="base"/>
            <a:r>
              <a:rPr lang="en-US" sz="1200" b="0" i="0" u="none" strike="noStrike" kern="1200" dirty="0" smtClean="0">
                <a:solidFill>
                  <a:schemeClr val="tx1"/>
                </a:solidFill>
                <a:effectLst/>
                <a:latin typeface="+mn-lt"/>
                <a:ea typeface="+mn-ea"/>
                <a:cs typeface="+mn-cs"/>
              </a:rPr>
              <a:t>Goals – Road Map, Date and Questions</a:t>
            </a:r>
          </a:p>
          <a:p>
            <a:pPr rtl="0" fontAlgn="base"/>
            <a:r>
              <a:rPr lang="en-US" sz="1200" b="0" i="0" u="none" strike="noStrike" kern="1200" dirty="0" smtClean="0">
                <a:solidFill>
                  <a:schemeClr val="tx1"/>
                </a:solidFill>
                <a:effectLst/>
                <a:latin typeface="+mn-lt"/>
                <a:ea typeface="+mn-ea"/>
                <a:cs typeface="+mn-cs"/>
              </a:rPr>
              <a:t>Teacher practice affects student learning</a:t>
            </a:r>
          </a:p>
          <a:p>
            <a:pPr rtl="0" fontAlgn="base"/>
            <a:r>
              <a:rPr lang="en-US" sz="1200" b="0" i="0" u="none" strike="noStrike" kern="1200" dirty="0" smtClean="0">
                <a:solidFill>
                  <a:schemeClr val="tx1"/>
                </a:solidFill>
                <a:effectLst/>
                <a:latin typeface="+mn-lt"/>
                <a:ea typeface="+mn-ea"/>
                <a:cs typeface="+mn-cs"/>
              </a:rPr>
              <a:t>Evidence</a:t>
            </a:r>
          </a:p>
          <a:p>
            <a:pPr rtl="0" fontAlgn="base"/>
            <a:r>
              <a:rPr lang="en-US" sz="1200" b="0" i="0" u="none" strike="noStrike" kern="1200" dirty="0" smtClean="0">
                <a:solidFill>
                  <a:schemeClr val="tx1"/>
                </a:solidFill>
                <a:effectLst/>
                <a:latin typeface="+mn-lt"/>
                <a:ea typeface="+mn-ea"/>
                <a:cs typeface="+mn-cs"/>
              </a:rPr>
              <a:t>Resources/Supports</a:t>
            </a:r>
          </a:p>
          <a:p>
            <a:pPr rtl="0" fontAlgn="base"/>
            <a:r>
              <a:rPr lang="en-US" sz="1200" b="0" i="0" u="none" strike="noStrike" kern="1200" dirty="0" smtClean="0">
                <a:solidFill>
                  <a:schemeClr val="tx1"/>
                </a:solidFill>
                <a:effectLst/>
                <a:latin typeface="+mn-lt"/>
                <a:ea typeface="+mn-ea"/>
                <a:cs typeface="+mn-cs"/>
              </a:rPr>
              <a:t>Challenges and Solutions</a:t>
            </a:r>
          </a:p>
          <a:p>
            <a:endParaRPr lang="en-CA" dirty="0"/>
          </a:p>
        </p:txBody>
      </p:sp>
      <p:sp>
        <p:nvSpPr>
          <p:cNvPr id="4" name="Slide Number Placeholder 3"/>
          <p:cNvSpPr>
            <a:spLocks noGrp="1"/>
          </p:cNvSpPr>
          <p:nvPr>
            <p:ph type="sldNum" sz="quarter" idx="10"/>
          </p:nvPr>
        </p:nvSpPr>
        <p:spPr/>
        <p:txBody>
          <a:bodyPr/>
          <a:lstStyle/>
          <a:p>
            <a:fld id="{F99A3AE4-5CFE-4016-A470-225DA4DDACD3}" type="slidenum">
              <a:rPr lang="en-CA" smtClean="0"/>
              <a:t>38</a:t>
            </a:fld>
            <a:endParaRPr lang="en-CA"/>
          </a:p>
        </p:txBody>
      </p:sp>
    </p:spTree>
    <p:extLst>
      <p:ext uri="{BB962C8B-B14F-4D97-AF65-F5344CB8AC3E}">
        <p14:creationId xmlns:p14="http://schemas.microsoft.com/office/powerpoint/2010/main" val="29529146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effectLst/>
                <a:latin typeface="+mn-lt"/>
                <a:ea typeface="+mn-ea"/>
                <a:cs typeface="+mn-cs"/>
              </a:rPr>
              <a:t>Introduction – Literacy for Engagement – delivering this to you in a format that you can take back to your staff and use.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Marzano’s</a:t>
            </a:r>
            <a:r>
              <a:rPr lang="en-US" sz="1200" kern="1200" dirty="0" smtClean="0">
                <a:solidFill>
                  <a:schemeClr val="tx1"/>
                </a:solidFill>
                <a:effectLst/>
                <a:latin typeface="+mn-lt"/>
                <a:ea typeface="+mn-ea"/>
                <a:cs typeface="+mn-cs"/>
              </a:rPr>
              <a:t> 4 Questions – “Can I do this?” especially connects to literacy.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200" kern="1200" dirty="0" smtClean="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173AA882-5D5D-48AC-86C8-01FAA83D3A36}" type="slidenum">
              <a:rPr lang="en-CA" smtClean="0"/>
              <a:t>43</a:t>
            </a:fld>
            <a:endParaRPr lang="en-CA"/>
          </a:p>
        </p:txBody>
      </p:sp>
    </p:spTree>
    <p:extLst>
      <p:ext uri="{BB962C8B-B14F-4D97-AF65-F5344CB8AC3E}">
        <p14:creationId xmlns:p14="http://schemas.microsoft.com/office/powerpoint/2010/main" val="22850090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CA" sz="1200" kern="1200" dirty="0" smtClean="0">
                <a:solidFill>
                  <a:schemeClr val="tx1"/>
                </a:solidFill>
                <a:effectLst/>
                <a:latin typeface="+mn-lt"/>
                <a:ea typeface="+mn-ea"/>
                <a:cs typeface="+mn-cs"/>
              </a:rPr>
              <a:t>Discussion around the article – use the graphic organizer to reflect on where your school is in terms of literacy – in school teams first, then maybe some table group sharing…. “what resonated with you as you read the article?”  “What are your next steps as a school?”  </a:t>
            </a:r>
            <a:endParaRPr lang="en-CA" sz="1050" kern="1200" dirty="0" smtClean="0">
              <a:solidFill>
                <a:schemeClr val="tx1"/>
              </a:solidFill>
              <a:effectLst/>
              <a:latin typeface="+mn-lt"/>
              <a:ea typeface="+mn-ea"/>
              <a:cs typeface="+mn-cs"/>
            </a:endParaRPr>
          </a:p>
          <a:p>
            <a:pPr lvl="1"/>
            <a:r>
              <a:rPr lang="en-CA" sz="1200" kern="1200" dirty="0" smtClean="0">
                <a:solidFill>
                  <a:schemeClr val="tx1"/>
                </a:solidFill>
                <a:effectLst/>
                <a:latin typeface="+mn-lt"/>
                <a:ea typeface="+mn-ea"/>
                <a:cs typeface="+mn-cs"/>
              </a:rPr>
              <a:t>Starts with discussion as a table group – What resonated with you as you read the article?</a:t>
            </a:r>
            <a:endParaRPr lang="en-CA" sz="1050" kern="1200" dirty="0" smtClean="0">
              <a:solidFill>
                <a:schemeClr val="tx1"/>
              </a:solidFill>
              <a:effectLst/>
              <a:latin typeface="+mn-lt"/>
              <a:ea typeface="+mn-ea"/>
              <a:cs typeface="+mn-cs"/>
            </a:endParaRPr>
          </a:p>
          <a:p>
            <a:pPr lvl="1"/>
            <a:r>
              <a:rPr lang="en-CA" sz="1200" kern="1200" dirty="0" smtClean="0">
                <a:solidFill>
                  <a:schemeClr val="tx1"/>
                </a:solidFill>
                <a:effectLst/>
                <a:latin typeface="+mn-lt"/>
                <a:ea typeface="+mn-ea"/>
                <a:cs typeface="+mn-cs"/>
              </a:rPr>
              <a:t>In school teams – where are we now, where are we going?</a:t>
            </a:r>
            <a:endParaRPr lang="en-CA" sz="1050" kern="1200" dirty="0" smtClean="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173AA882-5D5D-48AC-86C8-01FAA83D3A36}" type="slidenum">
              <a:rPr lang="en-CA" smtClean="0"/>
              <a:t>44</a:t>
            </a:fld>
            <a:endParaRPr lang="en-CA"/>
          </a:p>
        </p:txBody>
      </p:sp>
    </p:spTree>
    <p:extLst>
      <p:ext uri="{BB962C8B-B14F-4D97-AF65-F5344CB8AC3E}">
        <p14:creationId xmlns:p14="http://schemas.microsoft.com/office/powerpoint/2010/main" val="5338481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effectLst/>
                <a:latin typeface="+mn-lt"/>
                <a:ea typeface="+mn-ea"/>
                <a:cs typeface="+mn-cs"/>
              </a:rPr>
              <a:t>Large group back together – some kind of summary and setting up of this last part….</a:t>
            </a:r>
            <a:endParaRPr lang="en-CA" sz="1050" kern="1200" dirty="0" smtClean="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173AA882-5D5D-48AC-86C8-01FAA83D3A36}" type="slidenum">
              <a:rPr lang="en-CA" smtClean="0"/>
              <a:t>45</a:t>
            </a:fld>
            <a:endParaRPr lang="en-CA"/>
          </a:p>
        </p:txBody>
      </p:sp>
    </p:spTree>
    <p:extLst>
      <p:ext uri="{BB962C8B-B14F-4D97-AF65-F5344CB8AC3E}">
        <p14:creationId xmlns:p14="http://schemas.microsoft.com/office/powerpoint/2010/main" val="40073632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CA" sz="1200" kern="1200" dirty="0" smtClean="0">
                <a:solidFill>
                  <a:schemeClr val="tx1"/>
                </a:solidFill>
                <a:effectLst/>
                <a:latin typeface="+mn-lt"/>
                <a:ea typeface="+mn-ea"/>
                <a:cs typeface="+mn-cs"/>
              </a:rPr>
              <a:t>Facilitated conversation – in groups at tables – chart a list to share with the larger group – we end up with a big list of vital behaviours typed as people are sharing and immediately emailed out - Looking through an IL lens – This is what you are looking for…</a:t>
            </a:r>
            <a:endParaRPr lang="en-CA" sz="1050" kern="1200" dirty="0" smtClean="0">
              <a:solidFill>
                <a:schemeClr val="tx1"/>
              </a:solidFill>
              <a:effectLst/>
              <a:latin typeface="+mn-lt"/>
              <a:ea typeface="+mn-ea"/>
              <a:cs typeface="+mn-cs"/>
            </a:endParaRPr>
          </a:p>
          <a:p>
            <a:pPr lvl="1"/>
            <a:r>
              <a:rPr lang="en-CA" sz="1200" kern="1200" dirty="0" smtClean="0">
                <a:solidFill>
                  <a:schemeClr val="tx1"/>
                </a:solidFill>
                <a:effectLst/>
                <a:latin typeface="+mn-lt"/>
                <a:ea typeface="+mn-ea"/>
                <a:cs typeface="+mn-cs"/>
              </a:rPr>
              <a:t>What are the vital behaviours of administrators in order to promote a high quality literacy environment in their schools?</a:t>
            </a:r>
            <a:endParaRPr lang="en-CA" sz="1050" kern="1200" dirty="0" smtClean="0">
              <a:solidFill>
                <a:schemeClr val="tx1"/>
              </a:solidFill>
              <a:effectLst/>
              <a:latin typeface="+mn-lt"/>
              <a:ea typeface="+mn-ea"/>
              <a:cs typeface="+mn-cs"/>
            </a:endParaRPr>
          </a:p>
          <a:p>
            <a:pPr lvl="1"/>
            <a:r>
              <a:rPr lang="en-CA" sz="1200" kern="1200" dirty="0" smtClean="0">
                <a:solidFill>
                  <a:schemeClr val="tx1"/>
                </a:solidFill>
                <a:effectLst/>
                <a:latin typeface="+mn-lt"/>
                <a:ea typeface="+mn-ea"/>
                <a:cs typeface="+mn-cs"/>
              </a:rPr>
              <a:t>If I want my teachers to be exemplary in every area of the self-assessment, what do I need to do as an administrator in order to make that happen?</a:t>
            </a:r>
          </a:p>
          <a:p>
            <a:pPr lvl="1"/>
            <a:endParaRPr lang="en-US" sz="12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COLLECT ON WORD DOC AND EMAIL</a:t>
            </a:r>
            <a:endParaRPr lang="en-CA" sz="1050" kern="1200" dirty="0" smtClean="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173AA882-5D5D-48AC-86C8-01FAA83D3A36}" type="slidenum">
              <a:rPr lang="en-CA" smtClean="0"/>
              <a:t>46</a:t>
            </a:fld>
            <a:endParaRPr lang="en-CA"/>
          </a:p>
        </p:txBody>
      </p:sp>
    </p:spTree>
    <p:extLst>
      <p:ext uri="{BB962C8B-B14F-4D97-AF65-F5344CB8AC3E}">
        <p14:creationId xmlns:p14="http://schemas.microsoft.com/office/powerpoint/2010/main" val="7659211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effectLst/>
                <a:latin typeface="+mn-lt"/>
                <a:ea typeface="+mn-ea"/>
                <a:cs typeface="+mn-cs"/>
              </a:rPr>
              <a:t>Connection to TPGPs and IL – practical application</a:t>
            </a:r>
          </a:p>
          <a:p>
            <a:endParaRPr lang="en-CA" dirty="0"/>
          </a:p>
        </p:txBody>
      </p:sp>
      <p:sp>
        <p:nvSpPr>
          <p:cNvPr id="4" name="Slide Number Placeholder 3"/>
          <p:cNvSpPr>
            <a:spLocks noGrp="1"/>
          </p:cNvSpPr>
          <p:nvPr>
            <p:ph type="sldNum" sz="quarter" idx="10"/>
          </p:nvPr>
        </p:nvSpPr>
        <p:spPr/>
        <p:txBody>
          <a:bodyPr/>
          <a:lstStyle/>
          <a:p>
            <a:fld id="{173AA882-5D5D-48AC-86C8-01FAA83D3A36}" type="slidenum">
              <a:rPr lang="en-CA" smtClean="0"/>
              <a:t>47</a:t>
            </a:fld>
            <a:endParaRPr lang="en-CA"/>
          </a:p>
        </p:txBody>
      </p:sp>
    </p:spTree>
    <p:extLst>
      <p:ext uri="{BB962C8B-B14F-4D97-AF65-F5344CB8AC3E}">
        <p14:creationId xmlns:p14="http://schemas.microsoft.com/office/powerpoint/2010/main" val="40114720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effectLst/>
                <a:latin typeface="+mn-lt"/>
                <a:ea typeface="+mn-ea"/>
                <a:cs typeface="+mn-cs"/>
              </a:rPr>
              <a:t>Make sure to highlight and mention the sections on the framework website – including assessments, tools for PD, benchmarks from Alberta Ed, etc…..</a:t>
            </a:r>
            <a:endParaRPr lang="en-CA" sz="1050" kern="1200" dirty="0" smtClean="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173AA882-5D5D-48AC-86C8-01FAA83D3A36}" type="slidenum">
              <a:rPr lang="en-CA" smtClean="0"/>
              <a:t>48</a:t>
            </a:fld>
            <a:endParaRPr lang="en-CA"/>
          </a:p>
        </p:txBody>
      </p:sp>
    </p:spTree>
    <p:extLst>
      <p:ext uri="{BB962C8B-B14F-4D97-AF65-F5344CB8AC3E}">
        <p14:creationId xmlns:p14="http://schemas.microsoft.com/office/powerpoint/2010/main" val="28720532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0" i="0" u="none" strike="noStrike" kern="1200" dirty="0" smtClean="0">
                <a:solidFill>
                  <a:schemeClr val="tx1"/>
                </a:solidFill>
                <a:effectLst/>
                <a:latin typeface="+mn-lt"/>
                <a:ea typeface="+mn-ea"/>
                <a:cs typeface="+mn-cs"/>
              </a:rPr>
              <a:t>Connecting Literacy and Engagement - each increases the other</a:t>
            </a:r>
          </a:p>
          <a:p>
            <a:pPr rtl="0" fontAlgn="base"/>
            <a:r>
              <a:rPr lang="en-US" sz="1200" b="0" i="0" u="none" strike="noStrike" kern="1200" dirty="0" smtClean="0">
                <a:solidFill>
                  <a:schemeClr val="tx1"/>
                </a:solidFill>
                <a:effectLst/>
                <a:latin typeface="+mn-lt"/>
                <a:ea typeface="+mn-ea"/>
                <a:cs typeface="+mn-cs"/>
              </a:rPr>
              <a:t>You have had time to reflect on your goal, understanding that what you do will improve teacher practice and student engagement. The connection of what you are doing in your schools support and maintain the Quality Learning Environment - literacy and engagement are embedded in the QLE.</a:t>
            </a:r>
          </a:p>
          <a:p>
            <a:pPr lvl="1" rtl="0" fontAlgn="base"/>
            <a:r>
              <a:rPr lang="en-US" sz="1200" b="0" i="0" u="none" strike="noStrike" kern="1200" dirty="0" smtClean="0">
                <a:solidFill>
                  <a:schemeClr val="tx1"/>
                </a:solidFill>
                <a:effectLst/>
                <a:latin typeface="+mn-lt"/>
                <a:ea typeface="+mn-ea"/>
                <a:cs typeface="+mn-cs"/>
              </a:rPr>
              <a:t>how could they take this to school staff in relation to school goals?</a:t>
            </a:r>
          </a:p>
          <a:p>
            <a:pPr lvl="1" rtl="0" fontAlgn="base"/>
            <a:r>
              <a:rPr lang="en-US" sz="1200" b="0" i="0" u="none" strike="noStrike" kern="1200" dirty="0" smtClean="0">
                <a:solidFill>
                  <a:schemeClr val="tx1"/>
                </a:solidFill>
                <a:effectLst/>
                <a:latin typeface="+mn-lt"/>
                <a:ea typeface="+mn-ea"/>
                <a:cs typeface="+mn-cs"/>
              </a:rPr>
              <a:t>how could this impact student learning in their schools?</a:t>
            </a:r>
          </a:p>
          <a:p>
            <a:pPr lvl="1" rtl="0" fontAlgn="base"/>
            <a:r>
              <a:rPr lang="en-US" sz="1200" b="0" i="0" u="none" strike="noStrike" kern="1200" dirty="0" smtClean="0">
                <a:solidFill>
                  <a:schemeClr val="tx1"/>
                </a:solidFill>
                <a:effectLst/>
                <a:latin typeface="+mn-lt"/>
                <a:ea typeface="+mn-ea"/>
                <a:cs typeface="+mn-cs"/>
              </a:rPr>
              <a:t>what literacy strategies increase engagement? what engagement strategies increase literacy?</a:t>
            </a:r>
          </a:p>
          <a:p>
            <a:endParaRPr lang="en-US" dirty="0" smtClean="0">
              <a:effectLst/>
            </a:endParaRPr>
          </a:p>
          <a:p>
            <a:pPr lvl="1" rtl="0" fontAlgn="base"/>
            <a:r>
              <a:rPr lang="en-US" sz="1200" b="0" i="0" u="none" strike="noStrike" kern="1200" dirty="0" smtClean="0">
                <a:solidFill>
                  <a:schemeClr val="tx1"/>
                </a:solidFill>
                <a:effectLst/>
                <a:latin typeface="+mn-lt"/>
                <a:ea typeface="+mn-ea"/>
                <a:cs typeface="+mn-cs"/>
              </a:rPr>
              <a:t>Link and extend the knowledge from the goal work in the am to the literacy work from the pm, creating a shared base of information for further processing.</a:t>
            </a:r>
          </a:p>
          <a:p>
            <a:pPr lvl="1" rtl="0" fontAlgn="base"/>
            <a:r>
              <a:rPr lang="en-US" sz="1200" b="0" i="0" u="none" strike="noStrike" kern="1200" dirty="0" smtClean="0">
                <a:solidFill>
                  <a:schemeClr val="tx1"/>
                </a:solidFill>
                <a:effectLst/>
                <a:latin typeface="+mn-lt"/>
                <a:ea typeface="+mn-ea"/>
                <a:cs typeface="+mn-cs"/>
              </a:rPr>
              <a:t>Create groups of 4-5 from each level (different </a:t>
            </a:r>
            <a:r>
              <a:rPr lang="en-US" sz="1200" b="0" i="0" u="none" strike="noStrike" kern="1200" dirty="0" err="1" smtClean="0">
                <a:solidFill>
                  <a:schemeClr val="tx1"/>
                </a:solidFill>
                <a:effectLst/>
                <a:latin typeface="+mn-lt"/>
                <a:ea typeface="+mn-ea"/>
                <a:cs typeface="+mn-cs"/>
              </a:rPr>
              <a:t>colour</a:t>
            </a:r>
            <a:r>
              <a:rPr lang="en-US" sz="1200" b="0" i="0" u="none" strike="noStrike" kern="1200" dirty="0" smtClean="0">
                <a:solidFill>
                  <a:schemeClr val="tx1"/>
                </a:solidFill>
                <a:effectLst/>
                <a:latin typeface="+mn-lt"/>
                <a:ea typeface="+mn-ea"/>
                <a:cs typeface="+mn-cs"/>
              </a:rPr>
              <a:t> marker for each group)</a:t>
            </a:r>
          </a:p>
          <a:p>
            <a:pPr lvl="1" rtl="0" fontAlgn="base"/>
            <a:r>
              <a:rPr lang="en-US" sz="1200" b="0" i="0" u="none" strike="noStrike" kern="1200" dirty="0" smtClean="0">
                <a:solidFill>
                  <a:schemeClr val="tx1"/>
                </a:solidFill>
                <a:effectLst/>
                <a:latin typeface="+mn-lt"/>
                <a:ea typeface="+mn-ea"/>
                <a:cs typeface="+mn-cs"/>
              </a:rPr>
              <a:t>Each group begins with one of the chart papers around the room - write information related to the question heading.</a:t>
            </a:r>
          </a:p>
          <a:p>
            <a:pPr lvl="1" rtl="0" fontAlgn="base"/>
            <a:r>
              <a:rPr lang="en-US" sz="1200" b="0" i="0" u="none" strike="noStrike" kern="1200" dirty="0" smtClean="0">
                <a:solidFill>
                  <a:schemeClr val="tx1"/>
                </a:solidFill>
                <a:effectLst/>
                <a:latin typeface="+mn-lt"/>
                <a:ea typeface="+mn-ea"/>
                <a:cs typeface="+mn-cs"/>
              </a:rPr>
              <a:t>Every 4 to 5 minutes signal groups to rotate one chart paper to the right. </a:t>
            </a:r>
          </a:p>
          <a:p>
            <a:pPr lvl="1" rtl="0" fontAlgn="base"/>
            <a:r>
              <a:rPr lang="en-US" sz="1200" b="0" i="0" u="none" strike="noStrike" kern="1200" dirty="0" smtClean="0">
                <a:solidFill>
                  <a:schemeClr val="tx1"/>
                </a:solidFill>
                <a:effectLst/>
                <a:latin typeface="+mn-lt"/>
                <a:ea typeface="+mn-ea"/>
                <a:cs typeface="+mn-cs"/>
              </a:rPr>
              <a:t>Repeat the process at each chart paper until back at the original chart paper</a:t>
            </a:r>
          </a:p>
          <a:p>
            <a:pPr lvl="1" rtl="0" fontAlgn="base"/>
            <a:r>
              <a:rPr lang="en-US" sz="1200" b="0" i="0" u="none" strike="noStrike" kern="1200" dirty="0" smtClean="0">
                <a:solidFill>
                  <a:schemeClr val="tx1"/>
                </a:solidFill>
                <a:effectLst/>
                <a:latin typeface="+mn-lt"/>
                <a:ea typeface="+mn-ea"/>
                <a:cs typeface="+mn-cs"/>
              </a:rPr>
              <a:t>Groups review the information on their original chart paper and create a summary to share to the large group - thinking now individually: what did you learn about your goal? what changes do you want to make to your goal/strategies/evidence that you set in place this morning? </a:t>
            </a:r>
          </a:p>
          <a:p>
            <a:pPr lvl="1" rtl="0" fontAlgn="base"/>
            <a:r>
              <a:rPr lang="en-US" sz="1200" b="0" i="0" u="none" strike="noStrike" kern="1200" dirty="0" smtClean="0">
                <a:solidFill>
                  <a:schemeClr val="tx1"/>
                </a:solidFill>
                <a:effectLst/>
                <a:latin typeface="+mn-lt"/>
                <a:ea typeface="+mn-ea"/>
                <a:cs typeface="+mn-cs"/>
              </a:rPr>
              <a:t>Chart Paper questions: (Top of each chart paper - Heading “Literacy and Engagement”</a:t>
            </a:r>
          </a:p>
          <a:p>
            <a:pPr lvl="2" rtl="0" fontAlgn="base"/>
            <a:r>
              <a:rPr lang="en-US" sz="1200" b="0" i="0" u="none" strike="noStrike" kern="1200" dirty="0" smtClean="0">
                <a:solidFill>
                  <a:schemeClr val="tx1"/>
                </a:solidFill>
                <a:effectLst/>
                <a:latin typeface="+mn-lt"/>
                <a:ea typeface="+mn-ea"/>
                <a:cs typeface="+mn-cs"/>
              </a:rPr>
              <a:t>Thinking about Literacy and Engagement - what are some priorities for us at this point? </a:t>
            </a:r>
          </a:p>
          <a:p>
            <a:pPr lvl="2" rtl="0" fontAlgn="base"/>
            <a:r>
              <a:rPr lang="en-US" sz="1200" b="0" i="0" u="none" strike="noStrike" kern="1200" dirty="0" smtClean="0">
                <a:solidFill>
                  <a:schemeClr val="tx1"/>
                </a:solidFill>
                <a:effectLst/>
                <a:latin typeface="+mn-lt"/>
                <a:ea typeface="+mn-ea"/>
                <a:cs typeface="+mn-cs"/>
              </a:rPr>
              <a:t>What are some success we can build upon?</a:t>
            </a:r>
          </a:p>
          <a:p>
            <a:pPr lvl="2" rtl="0" fontAlgn="base"/>
            <a:r>
              <a:rPr lang="en-US" sz="1200" b="0" i="0" u="none" strike="noStrike" kern="1200" dirty="0" smtClean="0">
                <a:solidFill>
                  <a:schemeClr val="tx1"/>
                </a:solidFill>
                <a:effectLst/>
                <a:latin typeface="+mn-lt"/>
                <a:ea typeface="+mn-ea"/>
                <a:cs typeface="+mn-cs"/>
              </a:rPr>
              <a:t>What are connections between Literacy and Engagement work that we can make?</a:t>
            </a:r>
          </a:p>
          <a:p>
            <a:pPr lvl="2" rtl="0" fontAlgn="base"/>
            <a:r>
              <a:rPr lang="en-US" sz="1200" b="0" i="0" u="none" strike="noStrike" kern="1200" dirty="0" smtClean="0">
                <a:solidFill>
                  <a:schemeClr val="tx1"/>
                </a:solidFill>
                <a:effectLst/>
                <a:latin typeface="+mn-lt"/>
                <a:ea typeface="+mn-ea"/>
                <a:cs typeface="+mn-cs"/>
              </a:rPr>
              <a:t>What are some specific tools or strategies that have been or will be effective when building this connection?</a:t>
            </a:r>
          </a:p>
          <a:p>
            <a:pPr lvl="2" rtl="0" fontAlgn="base"/>
            <a:r>
              <a:rPr lang="en-US" sz="1200" b="0" i="0" u="none" strike="noStrike" kern="1200" dirty="0" smtClean="0">
                <a:solidFill>
                  <a:schemeClr val="tx1"/>
                </a:solidFill>
                <a:effectLst/>
                <a:latin typeface="+mn-lt"/>
                <a:ea typeface="+mn-ea"/>
                <a:cs typeface="+mn-cs"/>
              </a:rPr>
              <a:t>What research and support can we draw upon in order to make a connection of literacy and engagement with our goals?</a:t>
            </a:r>
          </a:p>
          <a:p>
            <a:pPr lvl="2" rtl="0" fontAlgn="base"/>
            <a:r>
              <a:rPr lang="en-US" sz="1200" b="0" i="0" u="none" strike="noStrike" kern="1200" dirty="0" smtClean="0">
                <a:solidFill>
                  <a:schemeClr val="tx1"/>
                </a:solidFill>
                <a:effectLst/>
                <a:latin typeface="+mn-lt"/>
                <a:ea typeface="+mn-ea"/>
                <a:cs typeface="+mn-cs"/>
              </a:rPr>
              <a:t>What evidence will inform us that improvement is being made in student literacy and engagement?</a:t>
            </a:r>
          </a:p>
          <a:p>
            <a:pPr lvl="1" rtl="0" fontAlgn="base"/>
            <a:endParaRPr lang="en-US" sz="1200" b="0" i="0" u="none" strike="noStrike" kern="1200" dirty="0" smtClean="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10"/>
          </p:nvPr>
        </p:nvSpPr>
        <p:spPr/>
        <p:txBody>
          <a:bodyPr/>
          <a:lstStyle/>
          <a:p>
            <a:fld id="{F99A3AE4-5CFE-4016-A470-225DA4DDACD3}" type="slidenum">
              <a:rPr lang="en-CA" smtClean="0"/>
              <a:t>49</a:t>
            </a:fld>
            <a:endParaRPr lang="en-CA"/>
          </a:p>
        </p:txBody>
      </p:sp>
    </p:spTree>
    <p:extLst>
      <p:ext uri="{BB962C8B-B14F-4D97-AF65-F5344CB8AC3E}">
        <p14:creationId xmlns:p14="http://schemas.microsoft.com/office/powerpoint/2010/main" val="2754062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so Ted…by believing in and encouraging our administrators we have built a high level of trust that allows</a:t>
            </a:r>
            <a:r>
              <a:rPr lang="en-US" baseline="0" dirty="0" smtClean="0"/>
              <a:t> us to challenge them. This is our responsibility and as Colt takes over the IL visits they will be taking a more assertive role challenging each of you as leaders…</a:t>
            </a:r>
            <a:endParaRPr lang="en-CA" dirty="0"/>
          </a:p>
        </p:txBody>
      </p:sp>
      <p:sp>
        <p:nvSpPr>
          <p:cNvPr id="4" name="Slide Number Placeholder 3"/>
          <p:cNvSpPr>
            <a:spLocks noGrp="1"/>
          </p:cNvSpPr>
          <p:nvPr>
            <p:ph type="sldNum" sz="quarter" idx="10"/>
          </p:nvPr>
        </p:nvSpPr>
        <p:spPr/>
        <p:txBody>
          <a:bodyPr/>
          <a:lstStyle/>
          <a:p>
            <a:fld id="{4E6303C6-29A1-4374-8C14-C1D37003B758}" type="slidenum">
              <a:rPr lang="en-CA" smtClean="0">
                <a:solidFill>
                  <a:prstClr val="black"/>
                </a:solidFill>
              </a:rPr>
              <a:pPr/>
              <a:t>9</a:t>
            </a:fld>
            <a:endParaRPr lang="en-CA">
              <a:solidFill>
                <a:prstClr val="black"/>
              </a:solidFill>
            </a:endParaRPr>
          </a:p>
        </p:txBody>
      </p:sp>
    </p:spTree>
    <p:extLst>
      <p:ext uri="{BB962C8B-B14F-4D97-AF65-F5344CB8AC3E}">
        <p14:creationId xmlns:p14="http://schemas.microsoft.com/office/powerpoint/2010/main" val="20403134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9A3AE4-5CFE-4016-A470-225DA4DDACD3}" type="slidenum">
              <a:rPr lang="en-CA" smtClean="0"/>
              <a:t>50</a:t>
            </a:fld>
            <a:endParaRPr lang="en-CA"/>
          </a:p>
        </p:txBody>
      </p:sp>
    </p:spTree>
    <p:extLst>
      <p:ext uri="{BB962C8B-B14F-4D97-AF65-F5344CB8AC3E}">
        <p14:creationId xmlns:p14="http://schemas.microsoft.com/office/powerpoint/2010/main" val="2641365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QLE, the IL project, and our Learning Support Teams were all designed to bring to life the new Mission and Vision…but we needed time to not only refine the pieces but understand how all the pieces fit together. For the next few years our challenge is to demonstrate evidence that all of our hard work is paying off…. </a:t>
            </a:r>
            <a:endParaRPr lang="en-CA" dirty="0"/>
          </a:p>
        </p:txBody>
      </p:sp>
      <p:sp>
        <p:nvSpPr>
          <p:cNvPr id="4" name="Slide Number Placeholder 3"/>
          <p:cNvSpPr>
            <a:spLocks noGrp="1"/>
          </p:cNvSpPr>
          <p:nvPr>
            <p:ph type="sldNum" sz="quarter" idx="10"/>
          </p:nvPr>
        </p:nvSpPr>
        <p:spPr/>
        <p:txBody>
          <a:bodyPr/>
          <a:lstStyle/>
          <a:p>
            <a:fld id="{4E6303C6-29A1-4374-8C14-C1D37003B758}" type="slidenum">
              <a:rPr lang="en-CA" smtClean="0">
                <a:solidFill>
                  <a:prstClr val="black"/>
                </a:solidFill>
              </a:rPr>
              <a:pPr/>
              <a:t>10</a:t>
            </a:fld>
            <a:endParaRPr lang="en-CA">
              <a:solidFill>
                <a:prstClr val="black"/>
              </a:solidFill>
            </a:endParaRPr>
          </a:p>
        </p:txBody>
      </p:sp>
    </p:spTree>
    <p:extLst>
      <p:ext uri="{BB962C8B-B14F-4D97-AF65-F5344CB8AC3E}">
        <p14:creationId xmlns:p14="http://schemas.microsoft.com/office/powerpoint/2010/main" val="1289727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a:t>
            </a:r>
            <a:r>
              <a:rPr lang="en-US" baseline="0" dirty="0" smtClean="0"/>
              <a:t> after a year or two into the collaborative time pilot, all the adults in the building feel better but the experience of the child in the classroom remains the same, what have we really accomplished relative to our core purpose which has everything to do with students? if the child’s experience in the classroom doesn’t change we haven’t changed anything…</a:t>
            </a:r>
            <a:endParaRPr lang="en-CA" dirty="0"/>
          </a:p>
        </p:txBody>
      </p:sp>
      <p:sp>
        <p:nvSpPr>
          <p:cNvPr id="4" name="Slide Number Placeholder 3"/>
          <p:cNvSpPr>
            <a:spLocks noGrp="1"/>
          </p:cNvSpPr>
          <p:nvPr>
            <p:ph type="sldNum" sz="quarter" idx="10"/>
          </p:nvPr>
        </p:nvSpPr>
        <p:spPr/>
        <p:txBody>
          <a:bodyPr/>
          <a:lstStyle/>
          <a:p>
            <a:fld id="{4E6303C6-29A1-4374-8C14-C1D37003B758}" type="slidenum">
              <a:rPr lang="en-CA" smtClean="0">
                <a:solidFill>
                  <a:prstClr val="black"/>
                </a:solidFill>
              </a:rPr>
              <a:pPr/>
              <a:t>12</a:t>
            </a:fld>
            <a:endParaRPr lang="en-CA">
              <a:solidFill>
                <a:prstClr val="black"/>
              </a:solidFill>
            </a:endParaRPr>
          </a:p>
        </p:txBody>
      </p:sp>
    </p:spTree>
    <p:extLst>
      <p:ext uri="{BB962C8B-B14F-4D97-AF65-F5344CB8AC3E}">
        <p14:creationId xmlns:p14="http://schemas.microsoft.com/office/powerpoint/2010/main" val="705611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Imperial </a:t>
            </a:r>
            <a:r>
              <a:rPr lang="en-US" dirty="0" err="1" smtClean="0"/>
              <a:t>vs</a:t>
            </a:r>
            <a:r>
              <a:rPr lang="en-US" dirty="0" smtClean="0"/>
              <a:t> metric. Ray’s experience in Idaho…thanks to Brent </a:t>
            </a:r>
            <a:r>
              <a:rPr lang="en-US" dirty="0" err="1" smtClean="0"/>
              <a:t>Runnett</a:t>
            </a:r>
            <a:r>
              <a:rPr lang="en-US" baseline="0" dirty="0" smtClean="0"/>
              <a:t> for the website</a:t>
            </a:r>
            <a:endParaRPr lang="en-CA" dirty="0"/>
          </a:p>
        </p:txBody>
      </p:sp>
      <p:sp>
        <p:nvSpPr>
          <p:cNvPr id="4" name="Slide Number Placeholder 3"/>
          <p:cNvSpPr>
            <a:spLocks noGrp="1"/>
          </p:cNvSpPr>
          <p:nvPr>
            <p:ph type="sldNum" sz="quarter" idx="10"/>
          </p:nvPr>
        </p:nvSpPr>
        <p:spPr/>
        <p:txBody>
          <a:bodyPr/>
          <a:lstStyle/>
          <a:p>
            <a:fld id="{4E6303C6-29A1-4374-8C14-C1D37003B758}" type="slidenum">
              <a:rPr lang="en-CA" smtClean="0">
                <a:solidFill>
                  <a:prstClr val="black"/>
                </a:solidFill>
              </a:rPr>
              <a:pPr/>
              <a:t>13</a:t>
            </a:fld>
            <a:endParaRPr lang="en-CA">
              <a:solidFill>
                <a:prstClr val="black"/>
              </a:solidFill>
            </a:endParaRPr>
          </a:p>
        </p:txBody>
      </p:sp>
    </p:spTree>
    <p:extLst>
      <p:ext uri="{BB962C8B-B14F-4D97-AF65-F5344CB8AC3E}">
        <p14:creationId xmlns:p14="http://schemas.microsoft.com/office/powerpoint/2010/main" val="23918469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LST</a:t>
            </a:r>
            <a:r>
              <a:rPr lang="en-US" baseline="0" dirty="0" smtClean="0"/>
              <a:t> is key to supporting teachers and students. </a:t>
            </a:r>
            <a:r>
              <a:rPr lang="en-US" dirty="0" smtClean="0"/>
              <a:t>We know the</a:t>
            </a:r>
            <a:r>
              <a:rPr lang="en-US" baseline="0" dirty="0" smtClean="0"/>
              <a:t> difference between commitment and compliance. We are ALL IN when it comes to LSTs. We don’t expect cookie cutter schools or cookie cutter leaders but we do expect alignment with where we are going as a division. When we know your CONTEXT we are better able to support whenever we face questions about you and/or your school. We respect CONTEXT so if you need to do things differently all we ask is that you negotiate that pathway with me, Wanda one of our Learning Services or Student Services coordinators. We need you think about compelling evidence of success. Teacher wellness, parent satisfaction, and your wellness are all important indicators of success. At the end of the day what has happened to the children is job one. What can you show a skeptic? We all face this challenge together…how exactly are we making a difference with respect to student achievement? The data matters here but so do other indicators. We have one, maybe two years, to convince our Board that collaborative time is not only helping our staff to collaborate…but helping our students to learn. How will we convince a skeptic if they are a parent or a Board member? We expect you to be involved with your teams ensuring that they are effective. Whether your teachers are working in teams in your school or in a cohort outside of your school, roll up your sleeves and know what they are up to and be assured that they are taking full advantage of the time.</a:t>
            </a:r>
            <a:endParaRPr lang="en-CA" dirty="0"/>
          </a:p>
        </p:txBody>
      </p:sp>
      <p:sp>
        <p:nvSpPr>
          <p:cNvPr id="4" name="Slide Number Placeholder 3"/>
          <p:cNvSpPr>
            <a:spLocks noGrp="1"/>
          </p:cNvSpPr>
          <p:nvPr>
            <p:ph type="sldNum" sz="quarter" idx="10"/>
          </p:nvPr>
        </p:nvSpPr>
        <p:spPr/>
        <p:txBody>
          <a:bodyPr/>
          <a:lstStyle/>
          <a:p>
            <a:fld id="{4E6303C6-29A1-4374-8C14-C1D37003B758}" type="slidenum">
              <a:rPr lang="en-CA" smtClean="0">
                <a:solidFill>
                  <a:prstClr val="black"/>
                </a:solidFill>
              </a:rPr>
              <a:pPr/>
              <a:t>15</a:t>
            </a:fld>
            <a:endParaRPr lang="en-CA">
              <a:solidFill>
                <a:prstClr val="black"/>
              </a:solidFill>
            </a:endParaRPr>
          </a:p>
        </p:txBody>
      </p:sp>
    </p:spTree>
    <p:extLst>
      <p:ext uri="{BB962C8B-B14F-4D97-AF65-F5344CB8AC3E}">
        <p14:creationId xmlns:p14="http://schemas.microsoft.com/office/powerpoint/2010/main" val="20592432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a:t>
            </a:r>
            <a:r>
              <a:rPr lang="en-US" baseline="0" dirty="0" smtClean="0"/>
              <a:t> shouldn’t be that difficult because most schools have always had collaborative teams with time built in and evidence of success collected. </a:t>
            </a:r>
            <a:r>
              <a:rPr lang="en-US" dirty="0" smtClean="0"/>
              <a:t>IL</a:t>
            </a:r>
            <a:r>
              <a:rPr lang="en-US" baseline="0" dirty="0" smtClean="0"/>
              <a:t> is everything you do to create a QLE for your teachers. </a:t>
            </a:r>
            <a:r>
              <a:rPr lang="en-US" dirty="0" smtClean="0"/>
              <a:t>We know the</a:t>
            </a:r>
            <a:r>
              <a:rPr lang="en-US" baseline="0" dirty="0" smtClean="0"/>
              <a:t> difference between commitment and compliance. We are ALL IN when it comes to our IL project. We don’t expect cookie cutter schools or cookie cutter leaders but we do expect alignment with where we are going as a division. When we know your CONTEXT we are better able to support whenever we face questions about you and/or your school. We respect CONTEXT so if you need to do things differently all we ask is that you negotiate that pathway with Colt and/or your liaison. We need you think about compelling evidence of success. Teacher wellness, parent satisfaction, and your wellness are all important indicators of success. At the end of the day what has happened to the children is job one. What can you show a skeptic? We all face this challenge together…how exactly are we making a difference with respect to student achievement? The data matters here but so do other indicators. We have one, maybe two years, to convince our Board that collaborative time is not only helping our staff to collaborate…but helping our students to learn. How will we convince a skeptic if they are a parent or a Board member? We expect you to be involved with your teams ensuring that they are effective. Whether your teachers are working in teams in your school or in a cohort outside of your school, roll up your sleeves and know what they are up to and be assured that they are taking full advantage of the time.</a:t>
            </a:r>
            <a:endParaRPr lang="en-CA" dirty="0"/>
          </a:p>
        </p:txBody>
      </p:sp>
      <p:sp>
        <p:nvSpPr>
          <p:cNvPr id="4" name="Slide Number Placeholder 3"/>
          <p:cNvSpPr>
            <a:spLocks noGrp="1"/>
          </p:cNvSpPr>
          <p:nvPr>
            <p:ph type="sldNum" sz="quarter" idx="10"/>
          </p:nvPr>
        </p:nvSpPr>
        <p:spPr/>
        <p:txBody>
          <a:bodyPr/>
          <a:lstStyle/>
          <a:p>
            <a:fld id="{4E6303C6-29A1-4374-8C14-C1D37003B758}" type="slidenum">
              <a:rPr lang="en-CA" smtClean="0">
                <a:solidFill>
                  <a:prstClr val="black"/>
                </a:solidFill>
              </a:rPr>
              <a:pPr/>
              <a:t>16</a:t>
            </a:fld>
            <a:endParaRPr lang="en-CA">
              <a:solidFill>
                <a:prstClr val="black"/>
              </a:solidFill>
            </a:endParaRPr>
          </a:p>
        </p:txBody>
      </p:sp>
    </p:spTree>
    <p:extLst>
      <p:ext uri="{BB962C8B-B14F-4D97-AF65-F5344CB8AC3E}">
        <p14:creationId xmlns:p14="http://schemas.microsoft.com/office/powerpoint/2010/main" val="20592432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Stand beside people rather than above people. The</a:t>
            </a:r>
            <a:r>
              <a:rPr lang="en-US" baseline="0" dirty="0" smtClean="0"/>
              <a:t> system is perfectly designed to get the results that it achieves…nail down healthy processes inside of your school…how will your LST team function? How will you sustain a high level of visibility in classrooms?  Processes are clear and there are no surprises. Staff don’t like surprises any more than you do. Processes are the antidote to surprises. Think them through ahead of time.</a:t>
            </a:r>
            <a:endParaRPr lang="en-CA" dirty="0"/>
          </a:p>
        </p:txBody>
      </p:sp>
      <p:sp>
        <p:nvSpPr>
          <p:cNvPr id="4" name="Slide Number Placeholder 3"/>
          <p:cNvSpPr>
            <a:spLocks noGrp="1"/>
          </p:cNvSpPr>
          <p:nvPr>
            <p:ph type="sldNum" sz="quarter" idx="10"/>
          </p:nvPr>
        </p:nvSpPr>
        <p:spPr/>
        <p:txBody>
          <a:bodyPr/>
          <a:lstStyle/>
          <a:p>
            <a:fld id="{4E6303C6-29A1-4374-8C14-C1D37003B758}" type="slidenum">
              <a:rPr lang="en-CA" smtClean="0">
                <a:solidFill>
                  <a:prstClr val="black"/>
                </a:solidFill>
              </a:rPr>
              <a:pPr/>
              <a:t>17</a:t>
            </a:fld>
            <a:endParaRPr lang="en-CA">
              <a:solidFill>
                <a:prstClr val="black"/>
              </a:solidFill>
            </a:endParaRPr>
          </a:p>
        </p:txBody>
      </p:sp>
    </p:spTree>
    <p:extLst>
      <p:ext uri="{BB962C8B-B14F-4D97-AF65-F5344CB8AC3E}">
        <p14:creationId xmlns:p14="http://schemas.microsoft.com/office/powerpoint/2010/main" val="2080827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5298D85-01B4-4356-ACCE-51D5291DBD03}" type="datetimeFigureOut">
              <a:rPr lang="en-CA" smtClean="0"/>
              <a:t>07/10/2013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0DF6B33-7082-4128-9161-673CEDD19F20}" type="slidenum">
              <a:rPr lang="en-CA" smtClean="0"/>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298D85-01B4-4356-ACCE-51D5291DBD03}" type="datetimeFigureOut">
              <a:rPr lang="en-CA" smtClean="0"/>
              <a:t>07/10/2013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0DF6B33-7082-4128-9161-673CEDD19F20}"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298D85-01B4-4356-ACCE-51D5291DBD03}" type="datetimeFigureOut">
              <a:rPr lang="en-CA" smtClean="0"/>
              <a:t>07/10/2013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0DF6B33-7082-4128-9161-673CEDD19F20}"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298D85-01B4-4356-ACCE-51D5291DBD03}" type="datetimeFigureOut">
              <a:rPr lang="en-CA" smtClean="0"/>
              <a:t>07/10/2013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0DF6B33-7082-4128-9161-673CEDD19F20}"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298D85-01B4-4356-ACCE-51D5291DBD03}" type="datetimeFigureOut">
              <a:rPr lang="en-CA" smtClean="0"/>
              <a:t>07/10/2013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0DF6B33-7082-4128-9161-673CEDD19F20}" type="slidenum">
              <a:rPr lang="en-CA" smtClean="0"/>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5298D85-01B4-4356-ACCE-51D5291DBD03}" type="datetimeFigureOut">
              <a:rPr lang="en-CA" smtClean="0"/>
              <a:t>07/10/2013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0DF6B33-7082-4128-9161-673CEDD19F20}"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298D85-01B4-4356-ACCE-51D5291DBD03}" type="datetimeFigureOut">
              <a:rPr lang="en-CA" smtClean="0"/>
              <a:t>07/10/2013</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D0DF6B33-7082-4128-9161-673CEDD19F20}"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298D85-01B4-4356-ACCE-51D5291DBD03}" type="datetimeFigureOut">
              <a:rPr lang="en-CA" smtClean="0"/>
              <a:t>07/10/2013</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D0DF6B33-7082-4128-9161-673CEDD19F20}"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298D85-01B4-4356-ACCE-51D5291DBD03}" type="datetimeFigureOut">
              <a:rPr lang="en-CA" smtClean="0"/>
              <a:t>07/10/2013</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D0DF6B33-7082-4128-9161-673CEDD19F20}"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298D85-01B4-4356-ACCE-51D5291DBD03}" type="datetimeFigureOut">
              <a:rPr lang="en-CA" smtClean="0"/>
              <a:t>07/10/2013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0DF6B33-7082-4128-9161-673CEDD19F20}" type="slidenum">
              <a:rPr lang="en-CA" smtClean="0"/>
              <a:t>‹#›</a:t>
            </a:fld>
            <a:endParaRPr lang="en-C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85298D85-01B4-4356-ACCE-51D5291DBD03}" type="datetimeFigureOut">
              <a:rPr lang="en-CA" smtClean="0"/>
              <a:t>07/10/2013</a:t>
            </a:fld>
            <a:endParaRPr lang="en-CA"/>
          </a:p>
        </p:txBody>
      </p:sp>
      <p:sp>
        <p:nvSpPr>
          <p:cNvPr id="9" name="Slide Number Placeholder 8"/>
          <p:cNvSpPr>
            <a:spLocks noGrp="1"/>
          </p:cNvSpPr>
          <p:nvPr>
            <p:ph type="sldNum" sz="quarter" idx="11"/>
          </p:nvPr>
        </p:nvSpPr>
        <p:spPr/>
        <p:txBody>
          <a:bodyPr/>
          <a:lstStyle/>
          <a:p>
            <a:fld id="{D0DF6B33-7082-4128-9161-673CEDD19F20}" type="slidenum">
              <a:rPr lang="en-CA" smtClean="0"/>
              <a:t>‹#›</a:t>
            </a:fld>
            <a:endParaRPr lang="en-CA"/>
          </a:p>
        </p:txBody>
      </p:sp>
      <p:sp>
        <p:nvSpPr>
          <p:cNvPr id="10" name="Footer Placeholder 9"/>
          <p:cNvSpPr>
            <a:spLocks noGrp="1"/>
          </p:cNvSpPr>
          <p:nvPr>
            <p:ph type="ftr" sz="quarter" idx="12"/>
          </p:nvPr>
        </p:nvSpPr>
        <p:spPr/>
        <p:txBody>
          <a:bodyPr/>
          <a:lstStyle/>
          <a:p>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D0DF6B33-7082-4128-9161-673CEDD19F20}" type="slidenum">
              <a:rPr lang="en-CA" smtClean="0"/>
              <a:t>‹#›</a:t>
            </a:fld>
            <a:endParaRPr lang="en-C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C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85298D85-01B4-4356-ACCE-51D5291DBD03}" type="datetimeFigureOut">
              <a:rPr lang="en-CA" smtClean="0"/>
              <a:t>07/10/2013</a:t>
            </a:fld>
            <a:endParaRPr lang="en-CA"/>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4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4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google.ca/url?sa=i&amp;rct=j&amp;q=&amp;esrc=s&amp;frm=1&amp;source=images&amp;cd=&amp;cad=rja&amp;docid=0y3PIqjIQS706M&amp;tbnid=Ys_-TdfngWfLAM:&amp;ved=0CAUQjRw&amp;url=http://breakoutmentors.com/ted-talk-by-the-creator-of-scratch-on-teaching-kids-to-code/&amp;ei=MAcVUr7CNsWgiQLCtYDwDw&amp;bvm=bv.50952593,d.aWc&amp;psig=AFQjCNGRqTRRCVqNTFnCvkp1H5lmFutNiQ&amp;ust=1377196169283206"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LS - LST</a:t>
            </a:r>
            <a:endParaRPr lang="en-CA" dirty="0"/>
          </a:p>
        </p:txBody>
      </p:sp>
      <p:sp>
        <p:nvSpPr>
          <p:cNvPr id="3" name="Subtitle 2"/>
          <p:cNvSpPr>
            <a:spLocks noGrp="1"/>
          </p:cNvSpPr>
          <p:nvPr>
            <p:ph type="subTitle" idx="1"/>
          </p:nvPr>
        </p:nvSpPr>
        <p:spPr/>
        <p:txBody>
          <a:bodyPr/>
          <a:lstStyle/>
          <a:p>
            <a:r>
              <a:rPr lang="en-US" dirty="0" smtClean="0"/>
              <a:t>October 8, 2013</a:t>
            </a:r>
            <a:endParaRPr lang="en-CA" dirty="0"/>
          </a:p>
        </p:txBody>
      </p:sp>
    </p:spTree>
    <p:extLst>
      <p:ext uri="{BB962C8B-B14F-4D97-AF65-F5344CB8AC3E}">
        <p14:creationId xmlns:p14="http://schemas.microsoft.com/office/powerpoint/2010/main" val="18784654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Words…</a:t>
            </a:r>
            <a:endParaRPr lang="en-CA" dirty="0"/>
          </a:p>
        </p:txBody>
      </p:sp>
      <p:sp>
        <p:nvSpPr>
          <p:cNvPr id="3" name="Content Placeholder 2"/>
          <p:cNvSpPr>
            <a:spLocks noGrp="1"/>
          </p:cNvSpPr>
          <p:nvPr>
            <p:ph idx="1"/>
          </p:nvPr>
        </p:nvSpPr>
        <p:spPr/>
        <p:txBody>
          <a:bodyPr>
            <a:noAutofit/>
          </a:bodyPr>
          <a:lstStyle/>
          <a:p>
            <a:r>
              <a:rPr lang="en-US" sz="2800" dirty="0" smtClean="0"/>
              <a:t>Last year we worked on ALIGNMENT…are we really clear about how all the pieces fit together?</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761129"/>
            <a:ext cx="9144000" cy="3154175"/>
          </a:xfrm>
          <a:prstGeom prst="rect">
            <a:avLst/>
          </a:prstGeom>
        </p:spPr>
      </p:pic>
    </p:spTree>
    <p:extLst>
      <p:ext uri="{BB962C8B-B14F-4D97-AF65-F5344CB8AC3E}">
        <p14:creationId xmlns:p14="http://schemas.microsoft.com/office/powerpoint/2010/main" val="3045174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Words</a:t>
            </a:r>
            <a:endParaRPr lang="en-CA" dirty="0"/>
          </a:p>
        </p:txBody>
      </p:sp>
      <p:sp>
        <p:nvSpPr>
          <p:cNvPr id="3" name="Content Placeholder 2"/>
          <p:cNvSpPr>
            <a:spLocks noGrp="1"/>
          </p:cNvSpPr>
          <p:nvPr>
            <p:ph idx="1"/>
          </p:nvPr>
        </p:nvSpPr>
        <p:spPr/>
        <p:txBody>
          <a:bodyPr/>
          <a:lstStyle/>
          <a:p>
            <a:r>
              <a:rPr lang="en-US" dirty="0" smtClean="0"/>
              <a:t>ALIGNMENT is still critical</a:t>
            </a:r>
          </a:p>
          <a:p>
            <a:r>
              <a:rPr lang="en-US" dirty="0" smtClean="0"/>
              <a:t>As we continue in our growth we will be focusing more and more on EVIDENCE </a:t>
            </a:r>
          </a:p>
          <a:p>
            <a:r>
              <a:rPr lang="en-US" dirty="0" smtClean="0"/>
              <a:t>Evidence is sort of like “show me the money”…</a:t>
            </a:r>
            <a:r>
              <a:rPr lang="en-US" dirty="0" smtClean="0">
                <a:sym typeface="Wingdings" panose="05000000000000000000" pitchFamily="2" charset="2"/>
              </a:rPr>
              <a:t></a:t>
            </a:r>
          </a:p>
          <a:p>
            <a:r>
              <a:rPr lang="en-US" dirty="0" smtClean="0">
                <a:sym typeface="Wingdings" panose="05000000000000000000" pitchFamily="2" charset="2"/>
              </a:rPr>
              <a:t>Let me make my point with a few slides and a story..</a:t>
            </a:r>
            <a:endParaRPr lang="en-CA"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65" y="3748648"/>
            <a:ext cx="7552765" cy="2605287"/>
          </a:xfrm>
          <a:prstGeom prst="rect">
            <a:avLst/>
          </a:prstGeom>
        </p:spPr>
      </p:pic>
      <p:sp>
        <p:nvSpPr>
          <p:cNvPr id="6" name="Down Arrow 5"/>
          <p:cNvSpPr/>
          <p:nvPr/>
        </p:nvSpPr>
        <p:spPr>
          <a:xfrm rot="2210156">
            <a:off x="7132104" y="2636620"/>
            <a:ext cx="609600" cy="1371600"/>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5998115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Teaching alcoholics to relax</a:t>
            </a:r>
            <a:endParaRPr lang="en-CA" dirty="0"/>
          </a:p>
        </p:txBody>
      </p:sp>
      <p:sp>
        <p:nvSpPr>
          <p:cNvPr id="3" name="Content Placeholder 2"/>
          <p:cNvSpPr>
            <a:spLocks noGrp="1"/>
          </p:cNvSpPr>
          <p:nvPr>
            <p:ph idx="1"/>
          </p:nvPr>
        </p:nvSpPr>
        <p:spPr/>
        <p:txBody>
          <a:bodyPr>
            <a:normAutofit/>
          </a:bodyPr>
          <a:lstStyle/>
          <a:p>
            <a:r>
              <a:rPr lang="en-US" sz="2800" dirty="0" smtClean="0"/>
              <a:t>They postulated that if alcoholics were taught to relax, they would end up drinking less</a:t>
            </a:r>
          </a:p>
          <a:p>
            <a:r>
              <a:rPr lang="en-US" sz="2800" dirty="0" smtClean="0"/>
              <a:t>They were very successful at teaching alcoholics to relax using a form of cognitive therapy</a:t>
            </a:r>
          </a:p>
          <a:p>
            <a:r>
              <a:rPr lang="en-US" sz="2800" dirty="0" smtClean="0"/>
              <a:t>So what impact did it have on their drinking? The key result they were interested in…</a:t>
            </a:r>
          </a:p>
          <a:p>
            <a:r>
              <a:rPr lang="en-US" sz="2800" dirty="0" smtClean="0"/>
              <a:t>The message here?</a:t>
            </a:r>
          </a:p>
          <a:p>
            <a:endParaRPr lang="en-CA" dirty="0"/>
          </a:p>
        </p:txBody>
      </p:sp>
    </p:spTree>
    <p:extLst>
      <p:ext uri="{BB962C8B-B14F-4D97-AF65-F5344CB8AC3E}">
        <p14:creationId xmlns:p14="http://schemas.microsoft.com/office/powerpoint/2010/main" val="36223833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When is Canada going to get with the times and join the USA?</a:t>
            </a:r>
            <a:endParaRPr lang="en-CA" dirty="0"/>
          </a:p>
        </p:txBody>
      </p:sp>
      <p:pic>
        <p:nvPicPr>
          <p:cNvPr id="1026" name="Picture 2" descr="D:\Users\ksacher\Desktop\map-of-countires-that-use-metric-system-vs-imperial[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753776"/>
            <a:ext cx="7735034" cy="34034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87322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connection?</a:t>
            </a:r>
            <a:endParaRPr lang="en-CA" dirty="0"/>
          </a:p>
        </p:txBody>
      </p:sp>
      <p:sp>
        <p:nvSpPr>
          <p:cNvPr id="3" name="Content Placeholder 2"/>
          <p:cNvSpPr>
            <a:spLocks noGrp="1"/>
          </p:cNvSpPr>
          <p:nvPr>
            <p:ph idx="1"/>
          </p:nvPr>
        </p:nvSpPr>
        <p:spPr/>
        <p:txBody>
          <a:bodyPr>
            <a:normAutofit/>
          </a:bodyPr>
          <a:lstStyle/>
          <a:p>
            <a:r>
              <a:rPr lang="en-US" sz="3600" dirty="0" smtClean="0"/>
              <a:t>If you want to help all students learn at the highest levels possible you just need to create time and the right conditions for teachers to collaborate….</a:t>
            </a:r>
          </a:p>
          <a:p>
            <a:pPr marL="114300" indent="0">
              <a:buNone/>
            </a:pPr>
            <a:endParaRPr lang="en-US" sz="3600" dirty="0"/>
          </a:p>
          <a:p>
            <a:r>
              <a:rPr lang="en-US" sz="3600" dirty="0" smtClean="0"/>
              <a:t>What evidence can we demonstrate?</a:t>
            </a:r>
            <a:endParaRPr lang="en-CA" sz="3600" dirty="0"/>
          </a:p>
        </p:txBody>
      </p:sp>
    </p:spTree>
    <p:extLst>
      <p:ext uri="{BB962C8B-B14F-4D97-AF65-F5344CB8AC3E}">
        <p14:creationId xmlns:p14="http://schemas.microsoft.com/office/powerpoint/2010/main" val="27497145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are we expecting of TED as an LST member?</a:t>
            </a:r>
            <a:endParaRPr lang="en-CA" dirty="0"/>
          </a:p>
        </p:txBody>
      </p:sp>
      <p:sp>
        <p:nvSpPr>
          <p:cNvPr id="3" name="Content Placeholder 2"/>
          <p:cNvSpPr>
            <a:spLocks noGrp="1"/>
          </p:cNvSpPr>
          <p:nvPr>
            <p:ph idx="1"/>
          </p:nvPr>
        </p:nvSpPr>
        <p:spPr/>
        <p:txBody>
          <a:bodyPr>
            <a:normAutofit/>
          </a:bodyPr>
          <a:lstStyle/>
          <a:p>
            <a:r>
              <a:rPr lang="en-US" sz="3200" u="sng" dirty="0" smtClean="0"/>
              <a:t>Authentic</a:t>
            </a:r>
            <a:r>
              <a:rPr lang="en-US" sz="3200" dirty="0" smtClean="0"/>
              <a:t> commitment to and engagement with supporting your school’s (teacher’s and student’s) continuous learning</a:t>
            </a:r>
          </a:p>
          <a:p>
            <a:r>
              <a:rPr lang="en-US" sz="3200" u="sng" dirty="0" smtClean="0"/>
              <a:t>Alignment</a:t>
            </a:r>
            <a:r>
              <a:rPr lang="en-US" sz="3200" dirty="0" smtClean="0"/>
              <a:t> with our direction as a division</a:t>
            </a:r>
          </a:p>
          <a:p>
            <a:r>
              <a:rPr lang="en-US" sz="3200" u="sng" dirty="0" smtClean="0"/>
              <a:t>Context</a:t>
            </a:r>
            <a:r>
              <a:rPr lang="en-US" sz="3200" dirty="0" smtClean="0"/>
              <a:t> Caveat, talk to Lissa, Wanda, LS coordinators or SS coordinators</a:t>
            </a:r>
          </a:p>
        </p:txBody>
      </p:sp>
    </p:spTree>
    <p:extLst>
      <p:ext uri="{BB962C8B-B14F-4D97-AF65-F5344CB8AC3E}">
        <p14:creationId xmlns:p14="http://schemas.microsoft.com/office/powerpoint/2010/main" val="4848997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we expecting of TED?</a:t>
            </a:r>
            <a:endParaRPr lang="en-CA" dirty="0"/>
          </a:p>
        </p:txBody>
      </p:sp>
      <p:sp>
        <p:nvSpPr>
          <p:cNvPr id="3" name="Content Placeholder 2"/>
          <p:cNvSpPr>
            <a:spLocks noGrp="1"/>
          </p:cNvSpPr>
          <p:nvPr>
            <p:ph idx="1"/>
          </p:nvPr>
        </p:nvSpPr>
        <p:spPr/>
        <p:txBody>
          <a:bodyPr>
            <a:normAutofit/>
          </a:bodyPr>
          <a:lstStyle/>
          <a:p>
            <a:r>
              <a:rPr lang="en-US" sz="3200" dirty="0" smtClean="0"/>
              <a:t>Making plans to generate evidence of success</a:t>
            </a:r>
          </a:p>
          <a:p>
            <a:pPr marL="114300" indent="0">
              <a:buNone/>
            </a:pPr>
            <a:endParaRPr lang="en-CA" sz="3200" dirty="0"/>
          </a:p>
        </p:txBody>
      </p:sp>
      <p:pic>
        <p:nvPicPr>
          <p:cNvPr id="3074" name="Picture 2" descr="D:\Users\lsteele\AppData\Local\Microsoft\Windows\Temporary Internet Files\Content.IE5\8RBIZQ88\MC90028695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6600" y="2590800"/>
            <a:ext cx="4343400" cy="37823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48861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we expecting of TED?</a:t>
            </a:r>
            <a:endParaRPr lang="en-CA" dirty="0"/>
          </a:p>
        </p:txBody>
      </p:sp>
      <p:sp>
        <p:nvSpPr>
          <p:cNvPr id="3" name="Content Placeholder 2"/>
          <p:cNvSpPr>
            <a:spLocks noGrp="1"/>
          </p:cNvSpPr>
          <p:nvPr>
            <p:ph idx="1"/>
          </p:nvPr>
        </p:nvSpPr>
        <p:spPr/>
        <p:txBody>
          <a:bodyPr>
            <a:normAutofit/>
          </a:bodyPr>
          <a:lstStyle/>
          <a:p>
            <a:r>
              <a:rPr lang="en-US" sz="3200" dirty="0" smtClean="0"/>
              <a:t>Work with us as allies who serve &amp; support, engage us when something is not working…</a:t>
            </a:r>
          </a:p>
          <a:p>
            <a:r>
              <a:rPr lang="en-US" sz="3200" dirty="0"/>
              <a:t>C</a:t>
            </a:r>
            <a:r>
              <a:rPr lang="en-US" sz="3200" dirty="0" smtClean="0"/>
              <a:t>ollaborate with those around you (other LST members, your school team, other staffs)</a:t>
            </a:r>
          </a:p>
          <a:p>
            <a:pPr marL="68580" indent="0">
              <a:buNone/>
            </a:pPr>
            <a:endParaRPr lang="en-CA" sz="3200" dirty="0"/>
          </a:p>
        </p:txBody>
      </p:sp>
    </p:spTree>
    <p:extLst>
      <p:ext uri="{BB962C8B-B14F-4D97-AF65-F5344CB8AC3E}">
        <p14:creationId xmlns:p14="http://schemas.microsoft.com/office/powerpoint/2010/main" val="4176092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we expecting of TED?</a:t>
            </a:r>
            <a:endParaRPr lang="en-CA" dirty="0"/>
          </a:p>
        </p:txBody>
      </p:sp>
      <p:sp>
        <p:nvSpPr>
          <p:cNvPr id="3" name="Content Placeholder 2"/>
          <p:cNvSpPr>
            <a:spLocks noGrp="1"/>
          </p:cNvSpPr>
          <p:nvPr>
            <p:ph idx="1"/>
          </p:nvPr>
        </p:nvSpPr>
        <p:spPr/>
        <p:txBody>
          <a:bodyPr>
            <a:normAutofit/>
          </a:bodyPr>
          <a:lstStyle/>
          <a:p>
            <a:r>
              <a:rPr lang="en-US" sz="3200" dirty="0" smtClean="0"/>
              <a:t>Be thoughtful about your processes. Covey “the system is perfectly designed…”</a:t>
            </a:r>
          </a:p>
          <a:p>
            <a:endParaRPr lang="en-CA" sz="32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3428999"/>
            <a:ext cx="7620000" cy="2924175"/>
          </a:xfrm>
          <a:prstGeom prst="rect">
            <a:avLst/>
          </a:prstGeom>
        </p:spPr>
      </p:pic>
    </p:spTree>
    <p:extLst>
      <p:ext uri="{BB962C8B-B14F-4D97-AF65-F5344CB8AC3E}">
        <p14:creationId xmlns:p14="http://schemas.microsoft.com/office/powerpoint/2010/main" val="30909961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are we expecting of Ted?</a:t>
            </a:r>
            <a:endParaRPr lang="en-CA" dirty="0"/>
          </a:p>
        </p:txBody>
      </p:sp>
      <p:sp>
        <p:nvSpPr>
          <p:cNvPr id="3" name="Content Placeholder 2"/>
          <p:cNvSpPr>
            <a:spLocks noGrp="1"/>
          </p:cNvSpPr>
          <p:nvPr>
            <p:ph idx="1"/>
          </p:nvPr>
        </p:nvSpPr>
        <p:spPr/>
        <p:txBody>
          <a:bodyPr>
            <a:normAutofit/>
          </a:bodyPr>
          <a:lstStyle/>
          <a:p>
            <a:r>
              <a:rPr lang="en-US" sz="3200" dirty="0" smtClean="0"/>
              <a:t>Supportive in and for classrooms, highly engaged with teachers and their teams, highly aware of teacher and student learning needs, designing opportunities for teacher learning (</a:t>
            </a:r>
            <a:r>
              <a:rPr lang="en-US" sz="3200" dirty="0" err="1" smtClean="0"/>
              <a:t>ie</a:t>
            </a:r>
            <a:r>
              <a:rPr lang="en-US" sz="3200" dirty="0" smtClean="0"/>
              <a:t> team teaching, video reflection, peer visitations, etc.)</a:t>
            </a:r>
          </a:p>
        </p:txBody>
      </p:sp>
    </p:spTree>
    <p:extLst>
      <p:ext uri="{BB962C8B-B14F-4D97-AF65-F5344CB8AC3E}">
        <p14:creationId xmlns:p14="http://schemas.microsoft.com/office/powerpoint/2010/main" val="37032353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to School…</a:t>
            </a:r>
            <a:endParaRPr lang="en-CA" dirty="0"/>
          </a:p>
        </p:txBody>
      </p:sp>
      <p:pic>
        <p:nvPicPr>
          <p:cNvPr id="4" name="Picture 2" descr="S:\System Services\ADCOS and Retreats\ADCOS 2013-2014\2013-08-23\school suppli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52060" y="0"/>
            <a:ext cx="409194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14859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are we expecting of Ted?</a:t>
            </a:r>
            <a:endParaRPr lang="en-CA" dirty="0"/>
          </a:p>
        </p:txBody>
      </p:sp>
      <p:sp>
        <p:nvSpPr>
          <p:cNvPr id="3" name="Content Placeholder 2"/>
          <p:cNvSpPr>
            <a:spLocks noGrp="1"/>
          </p:cNvSpPr>
          <p:nvPr>
            <p:ph idx="1"/>
          </p:nvPr>
        </p:nvSpPr>
        <p:spPr/>
        <p:txBody>
          <a:bodyPr>
            <a:normAutofit/>
          </a:bodyPr>
          <a:lstStyle/>
          <a:p>
            <a:r>
              <a:rPr lang="en-US" sz="3200" dirty="0" smtClean="0"/>
              <a:t>Engaged with your LST team members, regular meetings, don’t work in isolation</a:t>
            </a:r>
          </a:p>
          <a:p>
            <a:r>
              <a:rPr lang="en-US" sz="3200" dirty="0" smtClean="0"/>
              <a:t>Prepared for our LST meetings, ready to engage</a:t>
            </a:r>
          </a:p>
          <a:p>
            <a:r>
              <a:rPr lang="en-US" sz="3200" dirty="0" smtClean="0"/>
              <a:t>Your teachers know what you are up to and why, they see you beside them not above them</a:t>
            </a:r>
          </a:p>
          <a:p>
            <a:endParaRPr lang="en-CA" sz="3200" dirty="0"/>
          </a:p>
        </p:txBody>
      </p:sp>
    </p:spTree>
    <p:extLst>
      <p:ext uri="{BB962C8B-B14F-4D97-AF65-F5344CB8AC3E}">
        <p14:creationId xmlns:p14="http://schemas.microsoft.com/office/powerpoint/2010/main" val="33330481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We also expect you…</a:t>
            </a:r>
            <a:endParaRPr lang="en-CA" dirty="0"/>
          </a:p>
        </p:txBody>
      </p:sp>
      <p:sp>
        <p:nvSpPr>
          <p:cNvPr id="3" name="Content Placeholder 2"/>
          <p:cNvSpPr>
            <a:spLocks noGrp="1"/>
          </p:cNvSpPr>
          <p:nvPr>
            <p:ph idx="1"/>
          </p:nvPr>
        </p:nvSpPr>
        <p:spPr/>
        <p:txBody>
          <a:bodyPr>
            <a:normAutofit/>
          </a:bodyPr>
          <a:lstStyle/>
          <a:p>
            <a:r>
              <a:rPr lang="en-US" sz="3600" dirty="0" smtClean="0">
                <a:solidFill>
                  <a:srgbClr val="FF0000"/>
                </a:solidFill>
              </a:rPr>
              <a:t>To take care of yourself</a:t>
            </a:r>
            <a:r>
              <a:rPr lang="en-US" sz="3600" dirty="0" smtClean="0"/>
              <a:t>.</a:t>
            </a:r>
          </a:p>
        </p:txBody>
      </p:sp>
    </p:spTree>
    <p:extLst>
      <p:ext uri="{BB962C8B-B14F-4D97-AF65-F5344CB8AC3E}">
        <p14:creationId xmlns:p14="http://schemas.microsoft.com/office/powerpoint/2010/main" val="11496552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We also expect you…</a:t>
            </a:r>
            <a:endParaRPr lang="en-CA" dirty="0"/>
          </a:p>
        </p:txBody>
      </p:sp>
      <p:sp>
        <p:nvSpPr>
          <p:cNvPr id="3" name="Content Placeholder 2"/>
          <p:cNvSpPr>
            <a:spLocks noGrp="1"/>
          </p:cNvSpPr>
          <p:nvPr>
            <p:ph idx="1"/>
          </p:nvPr>
        </p:nvSpPr>
        <p:spPr/>
        <p:txBody>
          <a:bodyPr>
            <a:normAutofit/>
          </a:bodyPr>
          <a:lstStyle/>
          <a:p>
            <a:r>
              <a:rPr lang="en-US" sz="2800" dirty="0" smtClean="0">
                <a:solidFill>
                  <a:srgbClr val="FF0000"/>
                </a:solidFill>
              </a:rPr>
              <a:t>To tell us if we are creating the problem</a:t>
            </a:r>
            <a:r>
              <a:rPr lang="en-US" sz="2800" dirty="0" smtClean="0"/>
              <a:t>. You can do that by speaking directly to any one of us </a:t>
            </a:r>
          </a:p>
          <a:p>
            <a:endParaRPr lang="en-US" sz="2800" dirty="0" smtClean="0"/>
          </a:p>
          <a:p>
            <a:r>
              <a:rPr lang="en-US" sz="2800" dirty="0" smtClean="0"/>
              <a:t>Ask hard questions that make us ALL think</a:t>
            </a:r>
          </a:p>
          <a:p>
            <a:endParaRPr lang="en-US" sz="2800" dirty="0" smtClean="0"/>
          </a:p>
          <a:p>
            <a:r>
              <a:rPr lang="en-US" sz="2800" dirty="0" smtClean="0"/>
              <a:t>If you ever need support don’t hesitate to contact us. Bounce your plan before you act. Avoid surprises.</a:t>
            </a:r>
            <a:endParaRPr lang="en-CA" sz="2800" dirty="0"/>
          </a:p>
        </p:txBody>
      </p:sp>
    </p:spTree>
    <p:extLst>
      <p:ext uri="{BB962C8B-B14F-4D97-AF65-F5344CB8AC3E}">
        <p14:creationId xmlns:p14="http://schemas.microsoft.com/office/powerpoint/2010/main" val="11003467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stays the same this year?</a:t>
            </a:r>
            <a:endParaRPr lang="en-CA" dirty="0"/>
          </a:p>
        </p:txBody>
      </p:sp>
      <p:sp>
        <p:nvSpPr>
          <p:cNvPr id="3" name="Content Placeholder 2"/>
          <p:cNvSpPr>
            <a:spLocks noGrp="1"/>
          </p:cNvSpPr>
          <p:nvPr>
            <p:ph idx="1"/>
          </p:nvPr>
        </p:nvSpPr>
        <p:spPr/>
        <p:txBody>
          <a:bodyPr>
            <a:normAutofit/>
          </a:bodyPr>
          <a:lstStyle/>
          <a:p>
            <a:r>
              <a:rPr lang="en-US" sz="3200" dirty="0" smtClean="0"/>
              <a:t>Our QLE drives our work and our goals</a:t>
            </a:r>
          </a:p>
          <a:p>
            <a:endParaRPr lang="en-US" sz="3200" dirty="0" smtClean="0"/>
          </a:p>
          <a:p>
            <a:r>
              <a:rPr lang="en-US" sz="3200" dirty="0" smtClean="0"/>
              <a:t>We will continue to work with you to be responsive to your needs</a:t>
            </a:r>
          </a:p>
          <a:p>
            <a:endParaRPr lang="en-US" sz="3200" dirty="0" smtClean="0"/>
          </a:p>
          <a:p>
            <a:r>
              <a:rPr lang="en-US" sz="3200" dirty="0" smtClean="0"/>
              <a:t>No Major Surprise Bags</a:t>
            </a:r>
          </a:p>
          <a:p>
            <a:endParaRPr lang="en-CA" sz="3200" dirty="0"/>
          </a:p>
        </p:txBody>
      </p:sp>
    </p:spTree>
    <p:extLst>
      <p:ext uri="{BB962C8B-B14F-4D97-AF65-F5344CB8AC3E}">
        <p14:creationId xmlns:p14="http://schemas.microsoft.com/office/powerpoint/2010/main" val="34473098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changes a little?</a:t>
            </a:r>
            <a:endParaRPr lang="en-CA" dirty="0"/>
          </a:p>
        </p:txBody>
      </p:sp>
      <p:sp>
        <p:nvSpPr>
          <p:cNvPr id="3" name="Content Placeholder 2"/>
          <p:cNvSpPr>
            <a:spLocks noGrp="1"/>
          </p:cNvSpPr>
          <p:nvPr>
            <p:ph idx="1"/>
          </p:nvPr>
        </p:nvSpPr>
        <p:spPr/>
        <p:txBody>
          <a:bodyPr>
            <a:normAutofit/>
          </a:bodyPr>
          <a:lstStyle/>
          <a:p>
            <a:r>
              <a:rPr lang="en-US" sz="3200" dirty="0" smtClean="0"/>
              <a:t>A visit to one of your team meetings to make more efficient use of your time and for us to better understand your context</a:t>
            </a:r>
          </a:p>
          <a:p>
            <a:pPr marL="114300" indent="0">
              <a:buNone/>
            </a:pPr>
            <a:endParaRPr lang="en-US" sz="3200" dirty="0" smtClean="0"/>
          </a:p>
          <a:p>
            <a:r>
              <a:rPr lang="en-US" sz="3200" dirty="0"/>
              <a:t>More emphasis on evidence of our </a:t>
            </a:r>
            <a:r>
              <a:rPr lang="en-US" sz="3200" dirty="0" smtClean="0"/>
              <a:t>work</a:t>
            </a:r>
          </a:p>
        </p:txBody>
      </p:sp>
    </p:spTree>
    <p:extLst>
      <p:ext uri="{BB962C8B-B14F-4D97-AF65-F5344CB8AC3E}">
        <p14:creationId xmlns:p14="http://schemas.microsoft.com/office/powerpoint/2010/main" val="17825335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changes a little?</a:t>
            </a:r>
            <a:endParaRPr lang="en-CA" dirty="0"/>
          </a:p>
        </p:txBody>
      </p:sp>
      <p:sp>
        <p:nvSpPr>
          <p:cNvPr id="3" name="Content Placeholder 2"/>
          <p:cNvSpPr>
            <a:spLocks noGrp="1"/>
          </p:cNvSpPr>
          <p:nvPr>
            <p:ph idx="1"/>
          </p:nvPr>
        </p:nvSpPr>
        <p:spPr/>
        <p:txBody>
          <a:bodyPr>
            <a:normAutofit/>
          </a:bodyPr>
          <a:lstStyle/>
          <a:p>
            <a:r>
              <a:rPr lang="en-US" sz="3200" dirty="0"/>
              <a:t>A look into how the work that is happening provincially can support our goals and strategies</a:t>
            </a:r>
          </a:p>
          <a:p>
            <a:pPr marL="411480" lvl="1" indent="0">
              <a:buNone/>
            </a:pPr>
            <a:endParaRPr lang="en-CA" sz="3000" dirty="0"/>
          </a:p>
        </p:txBody>
      </p:sp>
    </p:spTree>
    <p:extLst>
      <p:ext uri="{BB962C8B-B14F-4D97-AF65-F5344CB8AC3E}">
        <p14:creationId xmlns:p14="http://schemas.microsoft.com/office/powerpoint/2010/main" val="16799358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CA" dirty="0"/>
          </a:p>
        </p:txBody>
      </p:sp>
      <p:sp>
        <p:nvSpPr>
          <p:cNvPr id="3" name="Content Placeholder 2"/>
          <p:cNvSpPr>
            <a:spLocks noGrp="1"/>
          </p:cNvSpPr>
          <p:nvPr>
            <p:ph idx="1"/>
          </p:nvPr>
        </p:nvSpPr>
        <p:spPr>
          <a:xfrm>
            <a:off x="457200" y="1295400"/>
            <a:ext cx="7620000" cy="5105400"/>
          </a:xfrm>
        </p:spPr>
        <p:txBody>
          <a:bodyPr>
            <a:noAutofit/>
          </a:bodyPr>
          <a:lstStyle/>
          <a:p>
            <a:r>
              <a:rPr lang="en-US" sz="2800" dirty="0"/>
              <a:t>Before the activity, make one trade </a:t>
            </a:r>
            <a:r>
              <a:rPr lang="en-US" sz="2800" dirty="0" smtClean="0"/>
              <a:t>of TWO people </a:t>
            </a:r>
            <a:r>
              <a:rPr lang="en-US" sz="2800" dirty="0"/>
              <a:t>that makes both groups better </a:t>
            </a:r>
            <a:r>
              <a:rPr lang="en-US" sz="2800" dirty="0">
                <a:sym typeface="Wingdings" pitchFamily="2" charset="2"/>
              </a:rPr>
              <a:t>. The traded must self identify</a:t>
            </a:r>
            <a:r>
              <a:rPr lang="en-US" sz="2800" dirty="0" smtClean="0">
                <a:sym typeface="Wingdings" pitchFamily="2" charset="2"/>
              </a:rPr>
              <a:t>.</a:t>
            </a:r>
            <a:endParaRPr lang="en-US" sz="2800" dirty="0"/>
          </a:p>
          <a:p>
            <a:r>
              <a:rPr lang="en-US" sz="2800" dirty="0" smtClean="0"/>
              <a:t>What is one more message for our new TEDs that we may have missed that helps him/her/them to know “how we do things as an LST”? Please begin your one sentence group response with Ted, now that you are part of the LST team, you need to know that _____________</a:t>
            </a:r>
          </a:p>
          <a:p>
            <a:endParaRPr lang="en-US" sz="2800" dirty="0"/>
          </a:p>
          <a:p>
            <a:pPr marL="68580" indent="0">
              <a:buNone/>
            </a:pPr>
            <a:r>
              <a:rPr lang="en-US" sz="2800" dirty="0" smtClean="0"/>
              <a:t>REPORT BACK half</a:t>
            </a:r>
            <a:endParaRPr lang="en-CA" sz="2800" dirty="0"/>
          </a:p>
        </p:txBody>
      </p:sp>
    </p:spTree>
    <p:extLst>
      <p:ext uri="{BB962C8B-B14F-4D97-AF65-F5344CB8AC3E}">
        <p14:creationId xmlns:p14="http://schemas.microsoft.com/office/powerpoint/2010/main" val="30622815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Have a Great Year!</a:t>
            </a:r>
            <a:endParaRPr lang="en-CA" dirty="0"/>
          </a:p>
        </p:txBody>
      </p:sp>
      <p:sp>
        <p:nvSpPr>
          <p:cNvPr id="3" name="Content Placeholder 2"/>
          <p:cNvSpPr>
            <a:spLocks noGrp="1"/>
          </p:cNvSpPr>
          <p:nvPr>
            <p:ph idx="1"/>
          </p:nvPr>
        </p:nvSpPr>
        <p:spPr/>
        <p:txBody>
          <a:bodyPr/>
          <a:lstStyle/>
          <a:p>
            <a:r>
              <a:rPr lang="en-CA" sz="3600" dirty="0" smtClean="0"/>
              <a:t>We remain incredibly proud of this group and its potential…at the division office level we are here to serve and support you…</a:t>
            </a:r>
          </a:p>
          <a:p>
            <a:endParaRPr lang="en-CA" sz="3600" dirty="0"/>
          </a:p>
          <a:p>
            <a:r>
              <a:rPr lang="en-CA" sz="3600" dirty="0" smtClean="0"/>
              <a:t>Enjoy the day…enjoy the year…</a:t>
            </a:r>
            <a:r>
              <a:rPr lang="en-CA" sz="3600" dirty="0" smtClean="0">
                <a:sym typeface="Wingdings" pitchFamily="2" charset="2"/>
              </a:rPr>
              <a:t></a:t>
            </a:r>
            <a:endParaRPr lang="en-CA" sz="3600" dirty="0" smtClean="0"/>
          </a:p>
          <a:p>
            <a:endParaRPr lang="en-CA" dirty="0"/>
          </a:p>
        </p:txBody>
      </p:sp>
    </p:spTree>
    <p:extLst>
      <p:ext uri="{BB962C8B-B14F-4D97-AF65-F5344CB8AC3E}">
        <p14:creationId xmlns:p14="http://schemas.microsoft.com/office/powerpoint/2010/main" val="17675932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ctrTitle"/>
          </p:nvPr>
        </p:nvSpPr>
        <p:spPr>
          <a:xfrm>
            <a:off x="304800" y="358775"/>
            <a:ext cx="7772400" cy="1470025"/>
          </a:xfrm>
        </p:spPr>
        <p:txBody>
          <a:bodyPr>
            <a:normAutofit/>
          </a:bodyPr>
          <a:lstStyle/>
          <a:p>
            <a:pPr algn="ctr" eaLnBrk="1" hangingPunct="1">
              <a:defRPr/>
            </a:pPr>
            <a:r>
              <a:rPr lang="en-US" altLang="en-US" sz="5400" dirty="0" smtClean="0">
                <a:solidFill>
                  <a:srgbClr val="FF0000"/>
                </a:solidFill>
              </a:rPr>
              <a:t>Collaborative Inquiry</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4329" y="1981200"/>
            <a:ext cx="4800600" cy="3149600"/>
          </a:xfrm>
          <a:prstGeom prst="rect">
            <a:avLst/>
          </a:prstGeom>
        </p:spPr>
      </p:pic>
      <p:sp>
        <p:nvSpPr>
          <p:cNvPr id="6" name="Subtitle 2"/>
          <p:cNvSpPr>
            <a:spLocks noGrp="1"/>
          </p:cNvSpPr>
          <p:nvPr>
            <p:ph type="subTitle" idx="1"/>
          </p:nvPr>
        </p:nvSpPr>
        <p:spPr>
          <a:xfrm>
            <a:off x="521746" y="5257800"/>
            <a:ext cx="6461760" cy="1066800"/>
          </a:xfrm>
        </p:spPr>
        <p:txBody>
          <a:bodyPr/>
          <a:lstStyle/>
          <a:p>
            <a:r>
              <a:rPr lang="en-US" dirty="0" smtClean="0"/>
              <a:t>The essence of a working partnership is creating an environment for collaboration.</a:t>
            </a:r>
          </a:p>
          <a:p>
            <a:endParaRPr lang="en-US" dirty="0"/>
          </a:p>
        </p:txBody>
      </p:sp>
    </p:spTree>
    <p:extLst>
      <p:ext uri="{BB962C8B-B14F-4D97-AF65-F5344CB8AC3E}">
        <p14:creationId xmlns:p14="http://schemas.microsoft.com/office/powerpoint/2010/main" val="31464677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Challenge</a:t>
            </a:r>
            <a:endParaRPr lang="en-CA" dirty="0"/>
          </a:p>
        </p:txBody>
      </p:sp>
      <p:sp>
        <p:nvSpPr>
          <p:cNvPr id="3" name="Content Placeholder 2"/>
          <p:cNvSpPr>
            <a:spLocks noGrp="1"/>
          </p:cNvSpPr>
          <p:nvPr>
            <p:ph idx="1"/>
          </p:nvPr>
        </p:nvSpPr>
        <p:spPr/>
        <p:txBody>
          <a:bodyPr>
            <a:normAutofit/>
          </a:bodyPr>
          <a:lstStyle/>
          <a:p>
            <a:r>
              <a:rPr lang="en-US" dirty="0" smtClean="0"/>
              <a:t>Teachers are eager to develop quality learning environments</a:t>
            </a:r>
          </a:p>
          <a:p>
            <a:endParaRPr lang="en-US" dirty="0"/>
          </a:p>
          <a:p>
            <a:r>
              <a:rPr lang="en-US" dirty="0" smtClean="0"/>
              <a:t>To do this, teachers need time to plan, reflect, analyze practice, and collaborate with colleagues.  </a:t>
            </a:r>
          </a:p>
          <a:p>
            <a:endParaRPr lang="en-US" dirty="0"/>
          </a:p>
          <a:p>
            <a:r>
              <a:rPr lang="en-US" dirty="0" smtClean="0"/>
              <a:t>As a member of your Learning Support team you may be assisting in:</a:t>
            </a:r>
          </a:p>
          <a:p>
            <a:pPr lvl="1"/>
            <a:r>
              <a:rPr lang="en-US" dirty="0" smtClean="0"/>
              <a:t>The creation of teams…</a:t>
            </a:r>
          </a:p>
          <a:p>
            <a:pPr lvl="1"/>
            <a:r>
              <a:rPr lang="en-US" dirty="0" smtClean="0"/>
              <a:t>The organization of teams…</a:t>
            </a:r>
          </a:p>
          <a:p>
            <a:pPr lvl="1"/>
            <a:r>
              <a:rPr lang="en-US" dirty="0" smtClean="0"/>
              <a:t>The support of teams…</a:t>
            </a:r>
          </a:p>
          <a:p>
            <a:pPr lvl="1"/>
            <a:r>
              <a:rPr lang="en-US" dirty="0" smtClean="0"/>
              <a:t>And be a member of a team yourself</a:t>
            </a:r>
            <a:endParaRPr lang="en-CA" dirty="0"/>
          </a:p>
        </p:txBody>
      </p:sp>
    </p:spTree>
    <p:extLst>
      <p:ext uri="{BB962C8B-B14F-4D97-AF65-F5344CB8AC3E}">
        <p14:creationId xmlns:p14="http://schemas.microsoft.com/office/powerpoint/2010/main" val="755248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25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3000"/>
                                        <p:tgtEl>
                                          <p:spTgt spid="3">
                                            <p:txEl>
                                              <p:pRg st="0" end="0"/>
                                            </p:txEl>
                                          </p:spTgt>
                                        </p:tgtEl>
                                      </p:cBhvr>
                                    </p:animEffect>
                                  </p:childTnLst>
                                </p:cTn>
                              </p:par>
                            </p:childTnLst>
                          </p:cTn>
                        </p:par>
                        <p:par>
                          <p:cTn id="8" fill="hold">
                            <p:stCondLst>
                              <p:cond delay="3250"/>
                            </p:stCondLst>
                            <p:childTnLst>
                              <p:par>
                                <p:cTn id="9" presetID="1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3000"/>
                                        <p:tgtEl>
                                          <p:spTgt spid="3">
                                            <p:txEl>
                                              <p:pRg st="2" end="2"/>
                                            </p:txEl>
                                          </p:spTgt>
                                        </p:tgtEl>
                                      </p:cBhvr>
                                    </p:animEffect>
                                  </p:childTnLst>
                                </p:cTn>
                              </p:par>
                            </p:childTnLst>
                          </p:cTn>
                        </p:par>
                        <p:par>
                          <p:cTn id="12" fill="hold">
                            <p:stCondLst>
                              <p:cond delay="6250"/>
                            </p:stCondLst>
                            <p:childTnLst>
                              <p:par>
                                <p:cTn id="13" presetID="10" presetClass="entr" presetSubtype="0" fill="hold" nodeType="after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3000"/>
                                        <p:tgtEl>
                                          <p:spTgt spid="3">
                                            <p:txEl>
                                              <p:pRg st="4" end="4"/>
                                            </p:txEl>
                                          </p:spTgt>
                                        </p:tgtEl>
                                      </p:cBhvr>
                                    </p:animEffect>
                                  </p:childTnLst>
                                </p:cTn>
                              </p:par>
                            </p:childTnLst>
                          </p:cTn>
                        </p:par>
                        <p:par>
                          <p:cTn id="16" fill="hold">
                            <p:stCondLst>
                              <p:cond delay="9250"/>
                            </p:stCondLst>
                            <p:childTnLst>
                              <p:par>
                                <p:cTn id="17" presetID="10" presetClass="entr" presetSubtype="0" fill="hold" nodeType="after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3000"/>
                                        <p:tgtEl>
                                          <p:spTgt spid="3">
                                            <p:txEl>
                                              <p:pRg st="5" end="5"/>
                                            </p:txEl>
                                          </p:spTgt>
                                        </p:tgtEl>
                                      </p:cBhvr>
                                    </p:animEffect>
                                  </p:childTnLst>
                                </p:cTn>
                              </p:par>
                            </p:childTnLst>
                          </p:cTn>
                        </p:par>
                        <p:par>
                          <p:cTn id="20" fill="hold">
                            <p:stCondLst>
                              <p:cond delay="12250"/>
                            </p:stCondLst>
                            <p:childTnLst>
                              <p:par>
                                <p:cTn id="21" presetID="10" presetClass="entr" presetSubtype="0" fill="hold" nodeType="after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3000"/>
                                        <p:tgtEl>
                                          <p:spTgt spid="3">
                                            <p:txEl>
                                              <p:pRg st="6" end="6"/>
                                            </p:txEl>
                                          </p:spTgt>
                                        </p:tgtEl>
                                      </p:cBhvr>
                                    </p:animEffect>
                                  </p:childTnLst>
                                </p:cTn>
                              </p:par>
                            </p:childTnLst>
                          </p:cTn>
                        </p:par>
                        <p:par>
                          <p:cTn id="24" fill="hold">
                            <p:stCondLst>
                              <p:cond delay="15250"/>
                            </p:stCondLst>
                            <p:childTnLst>
                              <p:par>
                                <p:cTn id="25" presetID="10" presetClass="entr" presetSubtype="0" fill="hold" nodeType="after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3000"/>
                                        <p:tgtEl>
                                          <p:spTgt spid="3">
                                            <p:txEl>
                                              <p:pRg st="7" end="7"/>
                                            </p:txEl>
                                          </p:spTgt>
                                        </p:tgtEl>
                                      </p:cBhvr>
                                    </p:animEffect>
                                  </p:childTnLst>
                                </p:cTn>
                              </p:par>
                            </p:childTnLst>
                          </p:cTn>
                        </p:par>
                        <p:par>
                          <p:cTn id="28" fill="hold">
                            <p:stCondLst>
                              <p:cond delay="18250"/>
                            </p:stCondLst>
                            <p:childTnLst>
                              <p:par>
                                <p:cTn id="29" presetID="10" presetClass="entr" presetSubtype="0" fill="hold" nodeType="after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fade">
                                      <p:cBhvr>
                                        <p:cTn id="31" dur="3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Questions</a:t>
            </a:r>
            <a:endParaRPr lang="en-CA" dirty="0"/>
          </a:p>
        </p:txBody>
      </p:sp>
      <p:sp>
        <p:nvSpPr>
          <p:cNvPr id="3" name="Content Placeholder 2"/>
          <p:cNvSpPr>
            <a:spLocks noGrp="1"/>
          </p:cNvSpPr>
          <p:nvPr>
            <p:ph idx="1"/>
          </p:nvPr>
        </p:nvSpPr>
        <p:spPr/>
        <p:txBody>
          <a:bodyPr/>
          <a:lstStyle/>
          <a:p>
            <a:r>
              <a:rPr lang="en-US" dirty="0"/>
              <a:t>What do we want to accomplish this year as a team?</a:t>
            </a:r>
            <a:endParaRPr lang="en-CA" dirty="0"/>
          </a:p>
          <a:p>
            <a:endParaRPr lang="en-US" dirty="0"/>
          </a:p>
          <a:p>
            <a:r>
              <a:rPr lang="en-US" dirty="0" smtClean="0"/>
              <a:t>How do we collect and use evidence to inform the work we do as an LST team?</a:t>
            </a:r>
          </a:p>
          <a:p>
            <a:endParaRPr lang="en-US" dirty="0" smtClean="0"/>
          </a:p>
          <a:p>
            <a:r>
              <a:rPr lang="en-US" dirty="0" smtClean="0"/>
              <a:t>How do we ensure effective collaboration as an LST team and within our schools?</a:t>
            </a:r>
          </a:p>
          <a:p>
            <a:endParaRPr lang="en-US" dirty="0" smtClean="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10200" y="4246033"/>
            <a:ext cx="273221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22493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7620000" cy="2057400"/>
          </a:xfrm>
        </p:spPr>
        <p:txBody>
          <a:bodyPr/>
          <a:lstStyle/>
          <a:p>
            <a:pPr algn="ctr"/>
            <a:r>
              <a:rPr lang="en-US" dirty="0" smtClean="0"/>
              <a:t>Learning Support Teams ~Collaboration~</a:t>
            </a:r>
            <a:endParaRPr lang="en-CA"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6894" y="2743200"/>
            <a:ext cx="8935504" cy="3429000"/>
          </a:xfrm>
        </p:spPr>
      </p:pic>
    </p:spTree>
    <p:extLst>
      <p:ext uri="{BB962C8B-B14F-4D97-AF65-F5344CB8AC3E}">
        <p14:creationId xmlns:p14="http://schemas.microsoft.com/office/powerpoint/2010/main" val="12875080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Collaboration</a:t>
            </a:r>
            <a:endParaRPr lang="en-CA" dirty="0">
              <a:solidFill>
                <a:srgbClr val="0070C0"/>
              </a:solidFill>
            </a:endParaRPr>
          </a:p>
        </p:txBody>
      </p:sp>
      <p:sp>
        <p:nvSpPr>
          <p:cNvPr id="3" name="Content Placeholder 2"/>
          <p:cNvSpPr>
            <a:spLocks noGrp="1"/>
          </p:cNvSpPr>
          <p:nvPr>
            <p:ph idx="1"/>
          </p:nvPr>
        </p:nvSpPr>
        <p:spPr/>
        <p:txBody>
          <a:bodyPr/>
          <a:lstStyle/>
          <a:p>
            <a:pPr marL="0" indent="0">
              <a:buNone/>
            </a:pPr>
            <a:r>
              <a:rPr lang="en-US" dirty="0" smtClean="0"/>
              <a:t>Our belief  is that collaboration can have an impact on:</a:t>
            </a:r>
          </a:p>
          <a:p>
            <a:pPr marL="0" indent="0">
              <a:buNone/>
            </a:pPr>
            <a:endParaRPr lang="en-CA" dirty="0" smtClean="0"/>
          </a:p>
          <a:p>
            <a:r>
              <a:rPr lang="en-CA" b="1" dirty="0" smtClean="0">
                <a:solidFill>
                  <a:srgbClr val="00B0F0"/>
                </a:solidFill>
              </a:rPr>
              <a:t>growth </a:t>
            </a:r>
            <a:r>
              <a:rPr lang="en-CA" b="1" dirty="0">
                <a:solidFill>
                  <a:srgbClr val="00B0F0"/>
                </a:solidFill>
              </a:rPr>
              <a:t>in teacher professional practice</a:t>
            </a:r>
            <a:r>
              <a:rPr lang="en-CA" dirty="0"/>
              <a:t>, overall </a:t>
            </a:r>
            <a:r>
              <a:rPr lang="en-CA" b="1" dirty="0">
                <a:solidFill>
                  <a:srgbClr val="00B0F0"/>
                </a:solidFill>
              </a:rPr>
              <a:t>quality of learning environments in schools</a:t>
            </a:r>
            <a:r>
              <a:rPr lang="en-CA" dirty="0"/>
              <a:t>, and </a:t>
            </a:r>
            <a:r>
              <a:rPr lang="en-CA" b="1" dirty="0">
                <a:solidFill>
                  <a:srgbClr val="00B0F0"/>
                </a:solidFill>
              </a:rPr>
              <a:t>student learning and achievement</a:t>
            </a:r>
            <a:r>
              <a:rPr lang="en-CA" dirty="0"/>
              <a:t>, when teachers are given the opportunity to meet regularly in a collaborative and reflective manner. </a:t>
            </a:r>
            <a:endParaRPr lang="en-CA" dirty="0" smtClean="0"/>
          </a:p>
          <a:p>
            <a:endParaRPr lang="en-US" dirty="0"/>
          </a:p>
          <a:p>
            <a:endParaRPr lang="en-US" dirty="0" smtClean="0"/>
          </a:p>
          <a:p>
            <a:r>
              <a:rPr lang="en-US" dirty="0" smtClean="0"/>
              <a:t>But…collaboration isn’t as simple as it looks…</a:t>
            </a:r>
            <a:endParaRPr lang="en-CA" dirty="0"/>
          </a:p>
        </p:txBody>
      </p:sp>
    </p:spTree>
    <p:extLst>
      <p:ext uri="{BB962C8B-B14F-4D97-AF65-F5344CB8AC3E}">
        <p14:creationId xmlns:p14="http://schemas.microsoft.com/office/powerpoint/2010/main" val="20275807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57200" y="2209800"/>
            <a:ext cx="1447800" cy="5334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Rectangle 10"/>
          <p:cNvSpPr/>
          <p:nvPr/>
        </p:nvSpPr>
        <p:spPr>
          <a:xfrm>
            <a:off x="457200" y="2755151"/>
            <a:ext cx="1447800" cy="5334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2050" name="Picture 2" descr="D:\Users\lsteele\AppData\Local\Microsoft\Windows\Temporary Internet Files\Content.IE5\ET61DMEL\MC90038974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6880923">
            <a:off x="2016320" y="3242738"/>
            <a:ext cx="1048817" cy="183977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fontScale="90000"/>
          </a:bodyPr>
          <a:lstStyle/>
          <a:p>
            <a:r>
              <a:rPr lang="en-US" dirty="0" smtClean="0"/>
              <a:t>Maximizing the Impact of Teacher Collaboration</a:t>
            </a:r>
            <a:endParaRPr lang="en-CA" dirty="0"/>
          </a:p>
        </p:txBody>
      </p:sp>
      <p:sp>
        <p:nvSpPr>
          <p:cNvPr id="3" name="Content Placeholder 2"/>
          <p:cNvSpPr>
            <a:spLocks noGrp="1"/>
          </p:cNvSpPr>
          <p:nvPr>
            <p:ph idx="1"/>
          </p:nvPr>
        </p:nvSpPr>
        <p:spPr>
          <a:xfrm>
            <a:off x="457200" y="1828800"/>
            <a:ext cx="8229600" cy="4525963"/>
          </a:xfrm>
        </p:spPr>
        <p:txBody>
          <a:bodyPr>
            <a:normAutofit/>
          </a:bodyPr>
          <a:lstStyle/>
          <a:p>
            <a:pPr marL="0" indent="0">
              <a:buNone/>
            </a:pPr>
            <a:r>
              <a:rPr lang="en-US" b="1" dirty="0" smtClean="0"/>
              <a:t>Highlight </a:t>
            </a:r>
            <a:r>
              <a:rPr lang="en-US" b="1" dirty="0"/>
              <a:t>words or phrases that</a:t>
            </a:r>
            <a:r>
              <a:rPr lang="en-US" b="1" dirty="0" smtClean="0"/>
              <a:t>:</a:t>
            </a:r>
            <a:endParaRPr lang="en-US" dirty="0"/>
          </a:p>
          <a:p>
            <a:r>
              <a:rPr lang="en-US" dirty="0" smtClean="0"/>
              <a:t>Confirm what you already have in place for your PLC/team</a:t>
            </a:r>
          </a:p>
          <a:p>
            <a:r>
              <a:rPr lang="en-US" dirty="0" smtClean="0"/>
              <a:t>Indicate “things to consider”</a:t>
            </a:r>
          </a:p>
          <a:p>
            <a:pPr marL="114300" indent="0">
              <a:buNone/>
            </a:pPr>
            <a:endParaRPr lang="en-US" dirty="0"/>
          </a:p>
          <a:p>
            <a:pPr marL="114300" indent="0">
              <a:buNone/>
            </a:pPr>
            <a:endParaRPr lang="en-US" dirty="0" smtClean="0"/>
          </a:p>
          <a:p>
            <a:pPr marL="114300" indent="0">
              <a:buNone/>
            </a:pPr>
            <a:endParaRPr lang="en-US" dirty="0"/>
          </a:p>
          <a:p>
            <a:pPr marL="114300" indent="0">
              <a:buNone/>
            </a:pPr>
            <a:endParaRPr lang="en-US" dirty="0" smtClean="0"/>
          </a:p>
          <a:p>
            <a:pPr marL="114300" indent="0">
              <a:buNone/>
            </a:pPr>
            <a:endParaRPr lang="en-US" dirty="0"/>
          </a:p>
          <a:p>
            <a:pPr marL="114300" indent="0">
              <a:buNone/>
            </a:pPr>
            <a:endParaRPr lang="en-US" dirty="0" smtClean="0"/>
          </a:p>
          <a:p>
            <a:pPr marL="114300" indent="0">
              <a:buNone/>
            </a:pPr>
            <a:endParaRPr lang="en-US" dirty="0"/>
          </a:p>
          <a:p>
            <a:r>
              <a:rPr lang="en-US" b="1" dirty="0" smtClean="0">
                <a:solidFill>
                  <a:srgbClr val="FF0000"/>
                </a:solidFill>
              </a:rPr>
              <a:t>Record your thoughts on the sheet provided!</a:t>
            </a:r>
          </a:p>
          <a:p>
            <a:endParaRPr lang="en-US" dirty="0" smtClean="0"/>
          </a:p>
          <a:p>
            <a:endParaRPr lang="en-US" dirty="0"/>
          </a:p>
          <a:p>
            <a:endParaRPr lang="en-US" dirty="0" smtClean="0"/>
          </a:p>
          <a:p>
            <a:endParaRPr lang="en-US" dirty="0"/>
          </a:p>
          <a:p>
            <a:pPr marL="0" indent="0">
              <a:buNone/>
            </a:pPr>
            <a:endParaRPr lang="en-US" dirty="0" smtClean="0"/>
          </a:p>
          <a:p>
            <a:endParaRPr lang="en-CA" dirty="0"/>
          </a:p>
        </p:txBody>
      </p:sp>
    </p:spTree>
    <p:extLst>
      <p:ext uri="{BB962C8B-B14F-4D97-AF65-F5344CB8AC3E}">
        <p14:creationId xmlns:p14="http://schemas.microsoft.com/office/powerpoint/2010/main" val="17948734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Collaborative Reading </a:t>
            </a:r>
            <a:endParaRPr lang="en-CA"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36818392"/>
              </p:ext>
            </p:extLst>
          </p:nvPr>
        </p:nvGraphicFramePr>
        <p:xfrm>
          <a:off x="457200" y="1600200"/>
          <a:ext cx="7620000" cy="1854200"/>
        </p:xfrm>
        <a:graphic>
          <a:graphicData uri="http://schemas.openxmlformats.org/drawingml/2006/table">
            <a:tbl>
              <a:tblPr firstRow="1" bandRow="1">
                <a:tableStyleId>{5C22544A-7EE6-4342-B048-85BDC9FD1C3A}</a:tableStyleId>
              </a:tblPr>
              <a:tblGrid>
                <a:gridCol w="3810000"/>
                <a:gridCol w="3810000"/>
              </a:tblGrid>
              <a:tr h="370840">
                <a:tc>
                  <a:txBody>
                    <a:bodyPr/>
                    <a:lstStyle/>
                    <a:p>
                      <a:r>
                        <a:rPr lang="en-US" dirty="0" smtClean="0"/>
                        <a:t>Room</a:t>
                      </a:r>
                      <a:endParaRPr lang="en-CA" dirty="0"/>
                    </a:p>
                  </a:txBody>
                  <a:tcPr/>
                </a:tc>
                <a:tc>
                  <a:txBody>
                    <a:bodyPr/>
                    <a:lstStyle/>
                    <a:p>
                      <a:r>
                        <a:rPr lang="en-US" dirty="0" smtClean="0"/>
                        <a:t>Group</a:t>
                      </a:r>
                      <a:endParaRPr lang="en-CA" dirty="0"/>
                    </a:p>
                  </a:txBody>
                  <a:tcPr/>
                </a:tc>
              </a:tr>
              <a:tr h="370840">
                <a:tc>
                  <a:txBody>
                    <a:bodyPr/>
                    <a:lstStyle/>
                    <a:p>
                      <a:r>
                        <a:rPr lang="en-US" dirty="0" smtClean="0"/>
                        <a:t>Boardroom</a:t>
                      </a:r>
                      <a:endParaRPr lang="en-CA" dirty="0"/>
                    </a:p>
                  </a:txBody>
                  <a:tcPr/>
                </a:tc>
                <a:tc>
                  <a:txBody>
                    <a:bodyPr/>
                    <a:lstStyle/>
                    <a:p>
                      <a:r>
                        <a:rPr lang="en-US" dirty="0" smtClean="0"/>
                        <a:t>A, 2, 3, 4, 5</a:t>
                      </a:r>
                      <a:endParaRPr lang="en-CA" dirty="0"/>
                    </a:p>
                  </a:txBody>
                  <a:tcPr/>
                </a:tc>
              </a:tr>
              <a:tr h="370840">
                <a:tc>
                  <a:txBody>
                    <a:bodyPr/>
                    <a:lstStyle/>
                    <a:p>
                      <a:r>
                        <a:rPr lang="en-US" dirty="0" smtClean="0"/>
                        <a:t>Caribbean</a:t>
                      </a:r>
                      <a:r>
                        <a:rPr lang="en-US" baseline="0" dirty="0" smtClean="0"/>
                        <a:t> A</a:t>
                      </a:r>
                      <a:endParaRPr lang="en-CA" dirty="0"/>
                    </a:p>
                  </a:txBody>
                  <a:tcPr/>
                </a:tc>
                <a:tc>
                  <a:txBody>
                    <a:bodyPr/>
                    <a:lstStyle/>
                    <a:p>
                      <a:r>
                        <a:rPr lang="en-US" dirty="0" smtClean="0"/>
                        <a:t>6,7</a:t>
                      </a:r>
                      <a:endParaRPr lang="en-CA" dirty="0"/>
                    </a:p>
                  </a:txBody>
                  <a:tcPr/>
                </a:tc>
              </a:tr>
              <a:tr h="370840">
                <a:tc>
                  <a:txBody>
                    <a:bodyPr/>
                    <a:lstStyle/>
                    <a:p>
                      <a:r>
                        <a:rPr lang="en-US" dirty="0" smtClean="0"/>
                        <a:t>Caribbean</a:t>
                      </a:r>
                      <a:r>
                        <a:rPr lang="en-US" baseline="0" dirty="0" smtClean="0"/>
                        <a:t> B</a:t>
                      </a:r>
                      <a:endParaRPr lang="en-CA" dirty="0"/>
                    </a:p>
                  </a:txBody>
                  <a:tcPr/>
                </a:tc>
                <a:tc>
                  <a:txBody>
                    <a:bodyPr/>
                    <a:lstStyle/>
                    <a:p>
                      <a:r>
                        <a:rPr lang="en-US" dirty="0" smtClean="0"/>
                        <a:t>8,9</a:t>
                      </a:r>
                      <a:endParaRPr lang="en-CA" dirty="0"/>
                    </a:p>
                  </a:txBody>
                  <a:tcPr/>
                </a:tc>
              </a:tr>
              <a:tr h="370840">
                <a:tc>
                  <a:txBody>
                    <a:bodyPr/>
                    <a:lstStyle/>
                    <a:p>
                      <a:r>
                        <a:rPr lang="en-US" dirty="0" smtClean="0"/>
                        <a:t>Bermuda</a:t>
                      </a:r>
                      <a:endParaRPr lang="en-CA" dirty="0"/>
                    </a:p>
                  </a:txBody>
                  <a:tcPr/>
                </a:tc>
                <a:tc>
                  <a:txBody>
                    <a:bodyPr/>
                    <a:lstStyle/>
                    <a:p>
                      <a:r>
                        <a:rPr lang="en-US" dirty="0" smtClean="0"/>
                        <a:t>10</a:t>
                      </a:r>
                      <a:endParaRPr lang="en-CA" dirty="0"/>
                    </a:p>
                  </a:txBody>
                  <a:tcPr/>
                </a:tc>
              </a:tr>
            </a:tbl>
          </a:graphicData>
        </a:graphic>
      </p:graphicFrame>
    </p:spTree>
    <p:extLst>
      <p:ext uri="{BB962C8B-B14F-4D97-AF65-F5344CB8AC3E}">
        <p14:creationId xmlns:p14="http://schemas.microsoft.com/office/powerpoint/2010/main" val="26101046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15 Minute</a:t>
            </a:r>
            <a:endParaRPr lang="en-CA"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0" y="1981200"/>
            <a:ext cx="5200650" cy="3200400"/>
          </a:xfrm>
        </p:spPr>
      </p:pic>
    </p:spTree>
    <p:extLst>
      <p:ext uri="{BB962C8B-B14F-4D97-AF65-F5344CB8AC3E}">
        <p14:creationId xmlns:p14="http://schemas.microsoft.com/office/powerpoint/2010/main" val="19984344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p:txBody>
          <a:bodyPr/>
          <a:lstStyle/>
          <a:p>
            <a:r>
              <a:rPr lang="en-US" dirty="0" smtClean="0"/>
              <a:t>Creating Collaboration</a:t>
            </a:r>
            <a:endParaRPr lang="en-US" dirty="0"/>
          </a:p>
        </p:txBody>
      </p:sp>
      <p:sp>
        <p:nvSpPr>
          <p:cNvPr id="3" name="Vertical Text Placeholder 2"/>
          <p:cNvSpPr>
            <a:spLocks noGrp="1"/>
          </p:cNvSpPr>
          <p:nvPr>
            <p:ph type="body" orient="vert" idx="1"/>
          </p:nvPr>
        </p:nvSpPr>
        <p:spPr>
          <a:xfrm rot="16200000">
            <a:off x="457200" y="609600"/>
            <a:ext cx="6019800" cy="5867400"/>
          </a:xfrm>
        </p:spPr>
        <p:txBody>
          <a:bodyPr>
            <a:normAutofit/>
          </a:bodyPr>
          <a:lstStyle/>
          <a:p>
            <a:pPr marL="457200" indent="-457200">
              <a:buAutoNum type="arabicPeriod"/>
            </a:pPr>
            <a:r>
              <a:rPr lang="en-US" dirty="0" smtClean="0"/>
              <a:t>Are the conditions right for us to collaborate successfully? </a:t>
            </a:r>
          </a:p>
          <a:p>
            <a:pPr marL="457200" indent="-457200">
              <a:buAutoNum type="arabicPeriod"/>
            </a:pPr>
            <a:r>
              <a:rPr lang="en-US" dirty="0" smtClean="0"/>
              <a:t>Is the work we are doing aligned with school and division priorities?</a:t>
            </a:r>
          </a:p>
          <a:p>
            <a:pPr marL="457200" indent="-457200">
              <a:buAutoNum type="arabicPeriod"/>
            </a:pPr>
            <a:r>
              <a:rPr lang="en-US" dirty="0" smtClean="0"/>
              <a:t>Is the work that we are doing focused on improved teacher instruction and student learning?</a:t>
            </a:r>
          </a:p>
          <a:p>
            <a:pPr marL="457200" indent="-457200">
              <a:buAutoNum type="arabicPeriod"/>
            </a:pPr>
            <a:r>
              <a:rPr lang="en-US" dirty="0" smtClean="0"/>
              <a:t>Are we using appropriate data and evidence to inform our work?</a:t>
            </a:r>
          </a:p>
          <a:p>
            <a:pPr marL="457200" indent="-457200">
              <a:buAutoNum type="arabicPeriod"/>
            </a:pPr>
            <a:r>
              <a:rPr lang="en-US" dirty="0" smtClean="0"/>
              <a:t>How are we sharing what we learn? (peer observation or instructional coaching, consultation, reporting and conversation)</a:t>
            </a:r>
          </a:p>
        </p:txBody>
      </p:sp>
    </p:spTree>
    <p:extLst>
      <p:ext uri="{BB962C8B-B14F-4D97-AF65-F5344CB8AC3E}">
        <p14:creationId xmlns:p14="http://schemas.microsoft.com/office/powerpoint/2010/main" val="26308824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Teams</a:t>
            </a:r>
            <a:endParaRPr lang="en-CA" dirty="0"/>
          </a:p>
        </p:txBody>
      </p:sp>
      <p:sp>
        <p:nvSpPr>
          <p:cNvPr id="3" name="Content Placeholder 2"/>
          <p:cNvSpPr>
            <a:spLocks noGrp="1"/>
          </p:cNvSpPr>
          <p:nvPr>
            <p:ph sz="half" idx="1"/>
          </p:nvPr>
        </p:nvSpPr>
        <p:spPr/>
        <p:txBody>
          <a:bodyPr>
            <a:normAutofit fontScale="92500" lnSpcReduction="20000"/>
          </a:bodyPr>
          <a:lstStyle/>
          <a:p>
            <a:r>
              <a:rPr lang="en-US" dirty="0"/>
              <a:t>As you think about the collaborative teams in your building </a:t>
            </a:r>
            <a:r>
              <a:rPr lang="en-US" dirty="0">
                <a:solidFill>
                  <a:srgbClr val="FF0000"/>
                </a:solidFill>
              </a:rPr>
              <a:t>are you prepared for collaboration</a:t>
            </a:r>
            <a:r>
              <a:rPr lang="en-US" dirty="0" smtClean="0"/>
              <a:t>?</a:t>
            </a:r>
          </a:p>
          <a:p>
            <a:endParaRPr lang="en-US" dirty="0"/>
          </a:p>
          <a:p>
            <a:r>
              <a:rPr lang="en-US" dirty="0" smtClean="0">
                <a:solidFill>
                  <a:srgbClr val="FF0000"/>
                </a:solidFill>
              </a:rPr>
              <a:t>Use the placemat handout to discuss </a:t>
            </a:r>
            <a:r>
              <a:rPr lang="en-US" dirty="0" smtClean="0"/>
              <a:t>how collaboration is progressing within your school towards the accomplishment of your goals.</a:t>
            </a:r>
          </a:p>
          <a:p>
            <a:endParaRPr lang="en-US" dirty="0"/>
          </a:p>
          <a:p>
            <a:endParaRPr lang="en-CA"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91000" y="1721224"/>
            <a:ext cx="4064000" cy="3048000"/>
          </a:xfrm>
          <a:prstGeom prst="rect">
            <a:avLst/>
          </a:prstGeom>
        </p:spPr>
      </p:pic>
    </p:spTree>
    <p:extLst>
      <p:ext uri="{BB962C8B-B14F-4D97-AF65-F5344CB8AC3E}">
        <p14:creationId xmlns:p14="http://schemas.microsoft.com/office/powerpoint/2010/main" val="36552415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Initial Thoughts?</a:t>
            </a:r>
            <a:endParaRPr lang="en-CA" dirty="0"/>
          </a:p>
        </p:txBody>
      </p:sp>
      <p:pic>
        <p:nvPicPr>
          <p:cNvPr id="2050" name="Picture 2" descr="D:\Users\cfox\AppData\Local\Microsoft\Windows\Temporary Internet Files\Content.IE5\C7SYE3AW\MC900318226[1].wmf"/>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2743200" y="1371600"/>
            <a:ext cx="2914650" cy="41992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492230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Goal Clarification</a:t>
            </a:r>
            <a:endParaRPr lang="en-CA" dirty="0"/>
          </a:p>
        </p:txBody>
      </p:sp>
      <p:sp>
        <p:nvSpPr>
          <p:cNvPr id="5" name="Content Placeholder 4"/>
          <p:cNvSpPr>
            <a:spLocks noGrp="1"/>
          </p:cNvSpPr>
          <p:nvPr>
            <p:ph idx="1"/>
          </p:nvPr>
        </p:nvSpPr>
        <p:spPr/>
        <p:txBody>
          <a:bodyPr/>
          <a:lstStyle/>
          <a:p>
            <a:r>
              <a:rPr lang="en-US" dirty="0" smtClean="0"/>
              <a:t>What </a:t>
            </a:r>
            <a:r>
              <a:rPr lang="en-US" dirty="0"/>
              <a:t>is your goal this year in relation to teacher practice and student learning?</a:t>
            </a:r>
          </a:p>
          <a:p>
            <a:r>
              <a:rPr lang="en-US" dirty="0"/>
              <a:t>W</a:t>
            </a:r>
            <a:r>
              <a:rPr lang="en-US" dirty="0" smtClean="0"/>
              <a:t>hat </a:t>
            </a:r>
            <a:r>
              <a:rPr lang="en-US" dirty="0"/>
              <a:t>strategies have you already considered or have in place?</a:t>
            </a:r>
          </a:p>
          <a:p>
            <a:r>
              <a:rPr lang="en-US" dirty="0"/>
              <a:t>W</a:t>
            </a:r>
            <a:r>
              <a:rPr lang="en-US" dirty="0" smtClean="0"/>
              <a:t>hat </a:t>
            </a:r>
            <a:r>
              <a:rPr lang="en-US" dirty="0"/>
              <a:t>evidence will you collect to demonstrate that what you are doing is making a difference for student learning?</a:t>
            </a:r>
            <a:endParaRPr lang="en-US" dirty="0" smtClean="0"/>
          </a:p>
          <a:p>
            <a:r>
              <a:rPr lang="en-US" b="1" dirty="0" smtClean="0"/>
              <a:t>Essential Elements to focus on:</a:t>
            </a:r>
          </a:p>
          <a:p>
            <a:pPr lvl="1"/>
            <a:r>
              <a:rPr lang="en-US" dirty="0" smtClean="0"/>
              <a:t>Team goal(s) – Road Map</a:t>
            </a:r>
          </a:p>
          <a:p>
            <a:pPr lvl="1"/>
            <a:r>
              <a:rPr lang="en-US" dirty="0" smtClean="0"/>
              <a:t>Strategies</a:t>
            </a:r>
          </a:p>
          <a:p>
            <a:pPr lvl="1"/>
            <a:r>
              <a:rPr lang="en-US" dirty="0" smtClean="0"/>
              <a:t>Evidence</a:t>
            </a:r>
          </a:p>
        </p:txBody>
      </p:sp>
    </p:spTree>
    <p:extLst>
      <p:ext uri="{BB962C8B-B14F-4D97-AF65-F5344CB8AC3E}">
        <p14:creationId xmlns:p14="http://schemas.microsoft.com/office/powerpoint/2010/main" val="173827938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Team Goal Work</a:t>
            </a:r>
            <a:endParaRPr lang="en-CA" dirty="0"/>
          </a:p>
        </p:txBody>
      </p:sp>
      <p:sp>
        <p:nvSpPr>
          <p:cNvPr id="3" name="Content Placeholder 2"/>
          <p:cNvSpPr>
            <a:spLocks noGrp="1"/>
          </p:cNvSpPr>
          <p:nvPr>
            <p:ph idx="1"/>
          </p:nvPr>
        </p:nvSpPr>
        <p:spPr/>
        <p:txBody>
          <a:bodyPr/>
          <a:lstStyle/>
          <a:p>
            <a:r>
              <a:rPr lang="en-US" dirty="0" smtClean="0"/>
              <a:t>Clarifying Goal Chart</a:t>
            </a:r>
          </a:p>
          <a:p>
            <a:endParaRPr lang="en-US" dirty="0" smtClean="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2069389"/>
            <a:ext cx="6642847" cy="47886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30314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CA" dirty="0"/>
          </a:p>
        </p:txBody>
      </p:sp>
      <p:sp>
        <p:nvSpPr>
          <p:cNvPr id="3" name="Content Placeholder 2"/>
          <p:cNvSpPr>
            <a:spLocks noGrp="1"/>
          </p:cNvSpPr>
          <p:nvPr>
            <p:ph idx="1"/>
          </p:nvPr>
        </p:nvSpPr>
        <p:spPr>
          <a:xfrm>
            <a:off x="381000" y="1600200"/>
            <a:ext cx="7620000" cy="4800600"/>
          </a:xfrm>
        </p:spPr>
        <p:txBody>
          <a:bodyPr>
            <a:normAutofit/>
          </a:bodyPr>
          <a:lstStyle/>
          <a:p>
            <a:r>
              <a:rPr lang="en-US" sz="3200" b="1" dirty="0" smtClean="0">
                <a:solidFill>
                  <a:srgbClr val="00B050"/>
                </a:solidFill>
              </a:rPr>
              <a:t>“Ted” Talk for new members</a:t>
            </a:r>
          </a:p>
          <a:p>
            <a:r>
              <a:rPr lang="en-US" sz="3200" b="1" dirty="0" smtClean="0">
                <a:solidFill>
                  <a:srgbClr val="00B050"/>
                </a:solidFill>
              </a:rPr>
              <a:t>Collaboration</a:t>
            </a:r>
          </a:p>
          <a:p>
            <a:pPr marL="411480" lvl="1" indent="0">
              <a:buNone/>
            </a:pPr>
            <a:r>
              <a:rPr lang="en-US" b="1" dirty="0" smtClean="0"/>
              <a:t>~Break~</a:t>
            </a:r>
          </a:p>
          <a:p>
            <a:r>
              <a:rPr lang="en-US" sz="3200" b="1" dirty="0" smtClean="0">
                <a:solidFill>
                  <a:srgbClr val="7030A0"/>
                </a:solidFill>
              </a:rPr>
              <a:t>Clarifying Goals &amp; Evidence</a:t>
            </a:r>
          </a:p>
          <a:p>
            <a:pPr marL="411480" lvl="1" indent="0">
              <a:buNone/>
            </a:pPr>
            <a:r>
              <a:rPr lang="en-US" b="1" dirty="0" smtClean="0"/>
              <a:t>~Lunch~</a:t>
            </a:r>
          </a:p>
          <a:p>
            <a:r>
              <a:rPr lang="en-US" sz="3200" b="1" dirty="0" smtClean="0">
                <a:solidFill>
                  <a:srgbClr val="00B0F0"/>
                </a:solidFill>
              </a:rPr>
              <a:t>Literacy Steering Committee Session</a:t>
            </a:r>
          </a:p>
          <a:p>
            <a:r>
              <a:rPr lang="en-US" sz="3200" b="1" dirty="0" smtClean="0">
                <a:solidFill>
                  <a:srgbClr val="00B0F0"/>
                </a:solidFill>
              </a:rPr>
              <a:t>Literacy &amp; Engagement</a:t>
            </a:r>
          </a:p>
          <a:p>
            <a:endParaRPr lang="en-CA" dirty="0"/>
          </a:p>
        </p:txBody>
      </p:sp>
    </p:spTree>
    <p:extLst>
      <p:ext uri="{BB962C8B-B14F-4D97-AF65-F5344CB8AC3E}">
        <p14:creationId xmlns:p14="http://schemas.microsoft.com/office/powerpoint/2010/main" val="121058174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Lunch!</a:t>
            </a:r>
            <a:endParaRPr lang="en-CA"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95600" y="2209800"/>
            <a:ext cx="3276600" cy="2730500"/>
          </a:xfrm>
        </p:spPr>
      </p:pic>
    </p:spTree>
    <p:extLst>
      <p:ext uri="{BB962C8B-B14F-4D97-AF65-F5344CB8AC3E}">
        <p14:creationId xmlns:p14="http://schemas.microsoft.com/office/powerpoint/2010/main" val="141229994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News and Notes</a:t>
            </a:r>
            <a:endParaRPr lang="en-CA" dirty="0"/>
          </a:p>
        </p:txBody>
      </p:sp>
      <p:pic>
        <p:nvPicPr>
          <p:cNvPr id="1026" name="Picture 2" descr="D:\Users\lsteele\AppData\Local\Microsoft\Windows\Temporary Internet Files\Content.IE5\3UR26J6N\MC900442030[1].wm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6000" y="1905000"/>
            <a:ext cx="3741208" cy="426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792977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smtClean="0"/>
              <a:t>Critical Elements of </a:t>
            </a:r>
            <a:br>
              <a:rPr lang="en-US" sz="3600" dirty="0" smtClean="0"/>
            </a:br>
            <a:r>
              <a:rPr lang="en-US" sz="3600" dirty="0" smtClean="0"/>
              <a:t>Reading Instruction</a:t>
            </a:r>
            <a:endParaRPr lang="en-CA" sz="3600" dirty="0"/>
          </a:p>
        </p:txBody>
      </p:sp>
      <p:sp>
        <p:nvSpPr>
          <p:cNvPr id="3" name="Subtitle 2"/>
          <p:cNvSpPr>
            <a:spLocks noGrp="1"/>
          </p:cNvSpPr>
          <p:nvPr>
            <p:ph type="subTitle" idx="1"/>
          </p:nvPr>
        </p:nvSpPr>
        <p:spPr/>
        <p:txBody>
          <a:bodyPr/>
          <a:lstStyle/>
          <a:p>
            <a:r>
              <a:rPr lang="en-US" dirty="0" smtClean="0"/>
              <a:t>LS - LST</a:t>
            </a:r>
            <a:endParaRPr lang="en-CA" dirty="0"/>
          </a:p>
        </p:txBody>
      </p:sp>
    </p:spTree>
    <p:extLst>
      <p:ext uri="{BB962C8B-B14F-4D97-AF65-F5344CB8AC3E}">
        <p14:creationId xmlns:p14="http://schemas.microsoft.com/office/powerpoint/2010/main" val="230594430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Engagement</a:t>
            </a:r>
            <a:endParaRPr lang="en-CA"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800600" y="1143000"/>
            <a:ext cx="2040775" cy="2040775"/>
          </a:xfrm>
          <a:prstGeom prst="rect">
            <a:avLst/>
          </a:prstGeom>
        </p:spPr>
      </p:pic>
      <p:sp>
        <p:nvSpPr>
          <p:cNvPr id="5" name="Content Placeholder 2"/>
          <p:cNvSpPr txBox="1">
            <a:spLocks/>
          </p:cNvSpPr>
          <p:nvPr/>
        </p:nvSpPr>
        <p:spPr>
          <a:xfrm>
            <a:off x="609600" y="1600200"/>
            <a:ext cx="7924800" cy="4114800"/>
          </a:xfrm>
          <a:prstGeom prst="rect">
            <a:avLst/>
          </a:prstGeom>
        </p:spPr>
        <p:txBody>
          <a:bodyPr vert="horz" lIns="91440" tIns="45720" rIns="91440" bIns="45720" rtlCol="0">
            <a:normAutofit/>
          </a:bodyPr>
          <a:lst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r>
              <a:rPr lang="en-US" sz="2800" dirty="0" smtClean="0"/>
              <a:t>How do I feel?</a:t>
            </a:r>
          </a:p>
          <a:p>
            <a:r>
              <a:rPr lang="en-US" sz="2800" dirty="0" smtClean="0"/>
              <a:t>Am I interested?</a:t>
            </a:r>
          </a:p>
          <a:p>
            <a:r>
              <a:rPr lang="en-US" sz="2800" dirty="0" smtClean="0"/>
              <a:t>Is this important?</a:t>
            </a:r>
          </a:p>
          <a:p>
            <a:r>
              <a:rPr lang="en-US" sz="2800" dirty="0" smtClean="0"/>
              <a:t>Can I do this?</a:t>
            </a:r>
            <a:endParaRPr lang="en-CA" sz="2800" dirty="0"/>
          </a:p>
        </p:txBody>
      </p:sp>
      <p:sp>
        <p:nvSpPr>
          <p:cNvPr id="3" name="Rectangle 2"/>
          <p:cNvSpPr/>
          <p:nvPr/>
        </p:nvSpPr>
        <p:spPr>
          <a:xfrm rot="21080417">
            <a:off x="2213865" y="3677256"/>
            <a:ext cx="3397853" cy="1323439"/>
          </a:xfrm>
          <a:prstGeom prst="rect">
            <a:avLst/>
          </a:prstGeom>
          <a:noFill/>
        </p:spPr>
        <p:txBody>
          <a:bodyPr wrap="none" lIns="91440" tIns="45720" rIns="91440" bIns="45720">
            <a:spAutoFit/>
          </a:bodyPr>
          <a:lstStyle/>
          <a:p>
            <a:pPr algn="ctr"/>
            <a:r>
              <a:rPr lang="en-US"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Literacy For </a:t>
            </a:r>
          </a:p>
          <a:p>
            <a:pPr algn="ctr"/>
            <a:r>
              <a:rPr lang="en-US" sz="4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Engagement</a:t>
            </a:r>
            <a:endParaRPr lang="en-US" sz="4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1471468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Every Child, Every Day</a:t>
            </a:r>
            <a:endParaRPr lang="en-CA" dirty="0"/>
          </a:p>
        </p:txBody>
      </p:sp>
      <p:pic>
        <p:nvPicPr>
          <p:cNvPr id="5"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246812" y="2980112"/>
            <a:ext cx="2040775" cy="2040775"/>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1600200"/>
            <a:ext cx="6740005" cy="4810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889641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Aiming at the Ideal</a:t>
            </a:r>
            <a:endParaRPr lang="en-CA" dirty="0"/>
          </a:p>
        </p:txBody>
      </p:sp>
      <p:pic>
        <p:nvPicPr>
          <p:cNvPr id="5"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246812" y="2980112"/>
            <a:ext cx="2040775" cy="2040775"/>
          </a:xfrm>
          <a:prstGeom prst="rect">
            <a:avLst/>
          </a:prstGeom>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1295400"/>
            <a:ext cx="5614988" cy="6329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522280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Through the Lens of LST</a:t>
            </a:r>
            <a:endParaRPr lang="en-CA" dirty="0"/>
          </a:p>
        </p:txBody>
      </p:sp>
      <p:sp>
        <p:nvSpPr>
          <p:cNvPr id="3" name="Content Placeholder 2"/>
          <p:cNvSpPr>
            <a:spLocks noGrp="1"/>
          </p:cNvSpPr>
          <p:nvPr>
            <p:ph idx="1"/>
          </p:nvPr>
        </p:nvSpPr>
        <p:spPr>
          <a:xfrm>
            <a:off x="609600" y="1600200"/>
            <a:ext cx="7924800" cy="4114800"/>
          </a:xfrm>
          <a:prstGeom prst="rect">
            <a:avLst/>
          </a:prstGeom>
        </p:spPr>
        <p:txBody>
          <a:bodyPr>
            <a:normAutofit/>
          </a:bodyPr>
          <a:lstStyle/>
          <a:p>
            <a:pPr marL="342900" lvl="1" indent="-342900"/>
            <a:r>
              <a:rPr lang="en-CA" sz="2800" dirty="0"/>
              <a:t>What are the vital behaviours of </a:t>
            </a:r>
            <a:r>
              <a:rPr lang="en-CA" sz="2800" dirty="0" smtClean="0"/>
              <a:t>LS-LST members that </a:t>
            </a:r>
            <a:r>
              <a:rPr lang="en-CA" sz="2800" dirty="0"/>
              <a:t>promote a high quality literacy environment in their schools</a:t>
            </a:r>
            <a:r>
              <a:rPr lang="en-CA" sz="2800" dirty="0" smtClean="0"/>
              <a:t>?</a:t>
            </a:r>
          </a:p>
          <a:p>
            <a:pPr marL="342900" lvl="1" indent="-342900"/>
            <a:r>
              <a:rPr lang="en-CA" sz="2800" dirty="0" smtClean="0"/>
              <a:t>For teachers </a:t>
            </a:r>
            <a:r>
              <a:rPr lang="en-CA" sz="2800" dirty="0"/>
              <a:t>to be exemplary in every area of the </a:t>
            </a:r>
            <a:r>
              <a:rPr lang="en-CA" sz="2800" dirty="0" smtClean="0"/>
              <a:t>self-assessment tool, </a:t>
            </a:r>
            <a:r>
              <a:rPr lang="en-CA" sz="2800" dirty="0"/>
              <a:t>what </a:t>
            </a:r>
            <a:r>
              <a:rPr lang="en-CA" sz="2800" dirty="0" smtClean="0"/>
              <a:t>can I do </a:t>
            </a:r>
            <a:r>
              <a:rPr lang="en-CA" sz="2800" dirty="0"/>
              <a:t>as an </a:t>
            </a:r>
            <a:r>
              <a:rPr lang="en-CA" sz="2800" dirty="0" smtClean="0"/>
              <a:t>LS-LST member to help </a:t>
            </a:r>
            <a:r>
              <a:rPr lang="en-CA" sz="2800" dirty="0"/>
              <a:t>that happen</a:t>
            </a:r>
            <a:r>
              <a:rPr lang="en-CA" sz="2800" dirty="0" smtClean="0"/>
              <a:t>?</a:t>
            </a:r>
          </a:p>
          <a:p>
            <a:pPr marL="342900" lvl="1" indent="-342900"/>
            <a:endParaRPr lang="en-US" sz="2800" dirty="0"/>
          </a:p>
          <a:p>
            <a:pPr marL="342900" lvl="1" indent="-342900"/>
            <a:r>
              <a:rPr lang="en-US" sz="2800" dirty="0" smtClean="0"/>
              <a:t>Table Discussion - CHART PAPER</a:t>
            </a:r>
            <a:endParaRPr lang="en-CA" sz="2800" dirty="0"/>
          </a:p>
          <a:p>
            <a:pPr marL="342900" lvl="1" indent="-342900"/>
            <a:endParaRPr lang="en-CA" sz="2800" dirty="0"/>
          </a:p>
        </p:txBody>
      </p:sp>
      <p:pic>
        <p:nvPicPr>
          <p:cNvPr id="4"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0" y="4572000"/>
            <a:ext cx="2042160" cy="2042160"/>
          </a:xfrm>
          <a:prstGeom prst="rect">
            <a:avLst/>
          </a:prstGeom>
        </p:spPr>
      </p:pic>
    </p:spTree>
    <p:extLst>
      <p:ext uri="{BB962C8B-B14F-4D97-AF65-F5344CB8AC3E}">
        <p14:creationId xmlns:p14="http://schemas.microsoft.com/office/powerpoint/2010/main" val="91986301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LST</a:t>
            </a:r>
            <a:endParaRPr lang="en-CA" dirty="0"/>
          </a:p>
        </p:txBody>
      </p:sp>
      <p:sp>
        <p:nvSpPr>
          <p:cNvPr id="3" name="Content Placeholder 2"/>
          <p:cNvSpPr>
            <a:spLocks noGrp="1"/>
          </p:cNvSpPr>
          <p:nvPr>
            <p:ph idx="1"/>
          </p:nvPr>
        </p:nvSpPr>
        <p:spPr>
          <a:xfrm>
            <a:off x="609600" y="1600200"/>
            <a:ext cx="7924800" cy="4114800"/>
          </a:xfrm>
          <a:prstGeom prst="rect">
            <a:avLst/>
          </a:prstGeom>
        </p:spPr>
        <p:txBody>
          <a:bodyPr>
            <a:normAutofit/>
          </a:bodyPr>
          <a:lstStyle/>
          <a:p>
            <a:r>
              <a:rPr lang="en-CA" sz="2800" dirty="0"/>
              <a:t>How can you use the self-assessment tool in your work as </a:t>
            </a:r>
            <a:r>
              <a:rPr lang="en-CA" sz="2800" dirty="0" smtClean="0"/>
              <a:t>LS-LST member?</a:t>
            </a:r>
            <a:endParaRPr lang="en-CA" sz="2800" dirty="0"/>
          </a:p>
          <a:p>
            <a:r>
              <a:rPr lang="en-CA" sz="2800" dirty="0"/>
              <a:t>Can you see a use for the self-assessment tools as your teachers create their growth plan goals?  What about as a tool for your collaborative teams</a:t>
            </a:r>
            <a:r>
              <a:rPr lang="en-CA" sz="2800" dirty="0" smtClean="0"/>
              <a:t>?</a:t>
            </a:r>
          </a:p>
          <a:p>
            <a:endParaRPr lang="en-US" sz="2800" dirty="0"/>
          </a:p>
          <a:p>
            <a:r>
              <a:rPr lang="en-US" sz="2800" dirty="0" smtClean="0"/>
              <a:t>School Team Discussion</a:t>
            </a:r>
            <a:endParaRPr lang="en-CA" sz="2800" dirty="0"/>
          </a:p>
          <a:p>
            <a:endParaRPr lang="en-CA" dirty="0"/>
          </a:p>
        </p:txBody>
      </p:sp>
      <p:pic>
        <p:nvPicPr>
          <p:cNvPr id="4"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36341" y="4572000"/>
            <a:ext cx="2042160" cy="2042160"/>
          </a:xfrm>
          <a:prstGeom prst="rect">
            <a:avLst/>
          </a:prstGeom>
        </p:spPr>
      </p:pic>
    </p:spTree>
    <p:extLst>
      <p:ext uri="{BB962C8B-B14F-4D97-AF65-F5344CB8AC3E}">
        <p14:creationId xmlns:p14="http://schemas.microsoft.com/office/powerpoint/2010/main" val="397879768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CA"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752600" y="1295400"/>
            <a:ext cx="4876800" cy="4876800"/>
          </a:xfrm>
          <a:prstGeom prst="rect">
            <a:avLst/>
          </a:prstGeom>
        </p:spPr>
      </p:pic>
    </p:spTree>
    <p:extLst>
      <p:ext uri="{BB962C8B-B14F-4D97-AF65-F5344CB8AC3E}">
        <p14:creationId xmlns:p14="http://schemas.microsoft.com/office/powerpoint/2010/main" val="40968722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Literacy &amp; Engagement Connection</a:t>
            </a:r>
            <a:endParaRPr lang="en-CA" dirty="0"/>
          </a:p>
        </p:txBody>
      </p:sp>
      <p:sp>
        <p:nvSpPr>
          <p:cNvPr id="3" name="Content Placeholder 2"/>
          <p:cNvSpPr>
            <a:spLocks noGrp="1"/>
          </p:cNvSpPr>
          <p:nvPr>
            <p:ph idx="1"/>
          </p:nvPr>
        </p:nvSpPr>
        <p:spPr>
          <a:xfrm>
            <a:off x="457200" y="1600200"/>
            <a:ext cx="7848600" cy="4525963"/>
          </a:xfrm>
        </p:spPr>
        <p:txBody>
          <a:bodyPr>
            <a:normAutofit/>
          </a:bodyPr>
          <a:lstStyle/>
          <a:p>
            <a:r>
              <a:rPr lang="en-US" dirty="0" smtClean="0"/>
              <a:t>Literacy and Engagement are complimentary, they are both essential parts of quality learning</a:t>
            </a:r>
          </a:p>
          <a:p>
            <a:r>
              <a:rPr lang="en-US" dirty="0" smtClean="0"/>
              <a:t>Split into level groups</a:t>
            </a:r>
            <a:endParaRPr lang="en-CA" dirty="0" smtClean="0"/>
          </a:p>
          <a:p>
            <a:pPr lvl="1"/>
            <a:r>
              <a:rPr lang="en-US" dirty="0" smtClean="0"/>
              <a:t>Elementary </a:t>
            </a:r>
            <a:r>
              <a:rPr lang="en-US" dirty="0" smtClean="0">
                <a:sym typeface="Wingdings" panose="05000000000000000000" pitchFamily="2" charset="2"/>
              </a:rPr>
              <a:t></a:t>
            </a:r>
            <a:r>
              <a:rPr lang="en-US" dirty="0" smtClean="0"/>
              <a:t> Boardroom</a:t>
            </a:r>
          </a:p>
          <a:p>
            <a:pPr lvl="1"/>
            <a:r>
              <a:rPr lang="en-US" dirty="0" smtClean="0"/>
              <a:t>Middle School </a:t>
            </a:r>
            <a:r>
              <a:rPr lang="en-US" dirty="0" smtClean="0">
                <a:sym typeface="Wingdings" panose="05000000000000000000" pitchFamily="2" charset="2"/>
              </a:rPr>
              <a:t> Car. A</a:t>
            </a:r>
          </a:p>
          <a:p>
            <a:pPr lvl="1"/>
            <a:r>
              <a:rPr lang="en-US" dirty="0" smtClean="0">
                <a:sym typeface="Wingdings" panose="05000000000000000000" pitchFamily="2" charset="2"/>
              </a:rPr>
              <a:t>High School  Car. B</a:t>
            </a:r>
          </a:p>
          <a:p>
            <a:r>
              <a:rPr lang="en-US" dirty="0" smtClean="0"/>
              <a:t>In level groups, divide up amongst the </a:t>
            </a:r>
          </a:p>
          <a:p>
            <a:pPr marL="114300" indent="0">
              <a:buNone/>
            </a:pPr>
            <a:r>
              <a:rPr lang="en-US" dirty="0"/>
              <a:t> </a:t>
            </a:r>
            <a:r>
              <a:rPr lang="en-US" dirty="0" smtClean="0"/>
              <a:t>   6 questions posted around the room</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2156012"/>
            <a:ext cx="2409825" cy="377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62810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pPr algn="ctr"/>
            <a:r>
              <a:rPr lang="en-US" dirty="0" err="1" smtClean="0">
                <a:solidFill>
                  <a:schemeClr val="tx1"/>
                </a:solidFill>
              </a:rPr>
              <a:t>Lissa’s</a:t>
            </a:r>
            <a:r>
              <a:rPr lang="en-US" dirty="0" smtClean="0">
                <a:solidFill>
                  <a:schemeClr val="tx1"/>
                </a:solidFill>
              </a:rPr>
              <a:t> TED Talk</a:t>
            </a:r>
            <a:br>
              <a:rPr lang="en-US" dirty="0" smtClean="0">
                <a:solidFill>
                  <a:schemeClr val="tx1"/>
                </a:solidFill>
              </a:rPr>
            </a:br>
            <a:endParaRPr lang="en-US" dirty="0">
              <a:solidFill>
                <a:schemeClr val="tx1"/>
              </a:solidFill>
            </a:endParaRPr>
          </a:p>
        </p:txBody>
      </p:sp>
      <p:sp>
        <p:nvSpPr>
          <p:cNvPr id="2" name="AutoShape 2" descr="data:image/jpeg;base64,/9j/4AAQSkZJRgABAQAAAQABAAD/2wCEAAkGBw8QEA4QDg8QDRANEA4QEA4QDA8QEA8QFBEWFhURFRQaICggGBomGxUfITEhJSorOi4uGB8zODMsNygtLisBCgoKDg0OGhAQGywmICQuLSwsLCw3LCwsLCwuLC0sLCwsLCwrLCwsLCwsLywsLCssLC8sLCwsLCwsLCwsLCwsN//AABEIAKMBNgMBEQACEQEDEQH/xAAcAAEBAAIDAQEAAAAAAAAAAAAABwUGAQIEAwj/xABBEAABAwICBQUNCAICAwAAAAABAAIDBBEFEgYHITGTExdBUVQUFSIyM1NhcpGSsbLRFjVxgYKDocEjc2LwJCY2/8QAGwEBAAIDAQEAAAAAAAAAAAAAAAUGAQMEBwL/xAA6EQEAAQIBBgwEBgMAAwAAAAAAAQIDBAYRFBZRUgUSITEyQWFxkaGx4RMzNGJCQ1OBwdEicvAjJTX/2gAMAwEAAhEDEQA/ALigICAgICAgICAgICAgICAgICAgICAgICAgICAgICAgICAgICAgICAgICAgICAgICAgICAgICAgICAgICAgICAgICAgICAgICAgICAgICAgICAgICAgICAgICAgICAgICAgICAgICAgICAgICAgICAgICAgICAgICAgIMTpRjPcVM+oyGXIWjIHWvc23r4uV8SnO6sHhtIvRaic2dpPOuOxu4wXFp0bFj1Wq3/L3Odcdjdxgs6dGw1Wr3/L3OdcdjdxgmnRsNVq9/y9znXHY3cYJp0bDVavf8vc51x2N3GCadGw1Wr3/L3OdcdjdxgmnRsNVq9/y9znXHY3cYJp0bDVavf8vc51x2N3FCadGxjVavf8vdsEmmQGHCv5Em7g3ks4vtNt66Iv57fHRFXBlUYzRc/7sBzrjsbuK36Ln06NiX1Wr3/L3OdcdjdxW/RNOjYarV7/AJe5zrjsbuK36Jp0bDVavf8AL3OdcdjdxW/RNOjYarV7/l7nOuOxu4rfomnRsNVq9/y9znXHY3cVv0TTo2Gq1e/5e7jnXHY3cVqadGw1Wr3/AC93ZmtUEgdyO2kDyo6TZNOjYTkvXEZ+P5e7YdLdMBQCA8iZuXzbnhuWwH1XRevxbiJRHB3Bk4yuqiJzZmuc647G7jBc+nRsS+q1e/5e5zrjsbuME06NhqtXv+Xuc647G7jBNOjYarV7/l7nOuOxu4wTTo2Gq1e/5e7ka1x2N3FCadGwnJavf8vd76HWhSOsJYpYb9Ng4D2LbTjLfW4buTmNpn/CM8d8Q2vCccpaoXp5mSdYDvCH4jet9NdNUZ4lEX8LdsVcW5GaWRX20CAgICAgICAgICAgINT1ofds3rR/MFoxPy5SvAn1tPdKJKFh6aLILAICAgIOQg36o/8AnW/7GfOpGPplLuf/AG474aAo5dBAQEBAQEHeHxmes35gsvmroz3KFra8Sg/d+AUhjejSpmTXzrnfHpKdFR66iwCAgICD6U9Q+NwfG90b27Q5riCF9U1TTOeGq9Zt3qeJcjPCraC6dd0FtPVkCY7GSbhJ6D1FSWHxMV/41c6jcMcBzh892zy07NjfrrtVtygICAgICAgICAgINT1n/d03rR/MFoxPypSvAs5sbT+6J2PUfdKhYemZ42lj1H3SsmeNpb8fzFlgzw4RkQcgf9sjBY9R9hQzxtLHqPsKGeNrf6gf+ut/2N+ZSMfTKZcn/wB3HfCfqOXQQEHNvQfYUYzxtLHqPsKGeNpb0H2FDPG0seo+woZ42u8IOZmw+M3oPWFl81THFnl6lB1teJQfufAKQxnRpU3Jr51zvj0lOlHLqLI5t/2ywwW9B9hQzw4RkQEHZriCCCQWkEEbwRuKRyS+aqYqiaZ5pXPQTHe7KVjneVi/xyDrIA8L81N4e78SjO804YwOiYiYjmnlhsi3IoQEBAQEBAQEBAQdJYmvGV7Q4HoIBCc7NNU0znh5u9dP5mPhtXzxKdjdpN7ek710/mY+G1OJTsNJvb0pjrcp2Ry0gjY1l2SXytAvtUfjaYjNmWzJi7XXx+NOflaAVwLeIKJqkpo5DVcoxr7ZbZmg23KQwMROfOqGVF2uj4fFnMpPeun8zHw2rv4lOxU9Ju70neun8zHw2pxKdhpN7elrGs6JrMNkaxoaBJFsAsPGWnEREWpzO/gaqqrHUTVPXCMqGemCDYdAI2vxGma4BzTnuCLg+Ct+GiJuRnRPDdU04KuYnZ6rX3rp/Mx8NqmOJTsedaTe3pO9VP5mP3GpxKdhpN7ek71U/mY/canEp2Gk3t6TvVT+Zj9xqcSnYaTe3pc966fzMfuNTiU7DSb29Kea5BbuL8ZfgFxY7owsmS3zK/29JTVRq7iyN/1S00cklTyjGvs1tszQbLtwMRMznVXKi5XRRRxZzKa7CaY7DBHw2qQ4lOxToxV6PxSw+L6EUNQ0jkWwvO6SMZXBa68Nbq6nfhuGsZYnpTMbJSPSfR+Wgm5OTwmuuY5ANj2/X0KLvWZtVZp5l64N4St423xqeSY54/7qYdaUkIN11VYjyVY6InZUMsB/yaQb+xdmCrzV5tqt5TYaK8NFzrpnyWRSqgiAgICAgICAgICAgICCVa4/K0nqSfEKPx3Ut+Sv4+9Oyo5cxBStTu+q/T/SkcB1qblZ+Wp6kFPcFBqGtP7uk9eL5loxPypSvAn1tHfCLKFemiD04dXyU8jZoXZJGXyute1xZfdFc0VZ4c+Jw9GItTbr5pZ37e4n58e4F0aZWhtXMNt9D7e4n58e41NMrNXMNt9D7e4n58e41NMrNXMNt9D7e4n58e4E0ys1cw230dotPMSLmgzja5o8QdJWdMrYqycw2aZz+jP63X3bQk9PK/ALbjejCLyZjNeuR2x6SnCjl2EFE1PeVqfVau/Ac8qjlX8u33qqpJSxBqOszDBNQyPt4dORK0222Gwj2FaMTRFVuexLcCYqqxi6Yjmq5PGYRRQr0wQZbRObJXUjh51o/IrbYnNchwcJ0cfCXI7JfoFhuApx5Y7ICAgICAgICAgICAgIJVrj8rSepJ8Qo/HdS35K/j707KjlzEFK1O76r9P9KRwHWpuVn5anqQU9wUGoa0/u6T14vmWjE/KlK8CfW0d8IsoV6aICAgICAg7w+Mz1m/MFl81dGe5QtbXiUH7nwCkMb0YUzJr59zvj0lOlHLqIKJqe8rU+q1d+A55VHKv5dvvVVSSliDE6VuAoqsndyMnyr4udCe504L6i3/tHq/PgUDPO9Xp6MCPp78CH/lU3+6P4r7t9OHLjfp7ndL9Dxbh+AU88nnnl3QEBAQEBAQEBAQEBAQSrXH5Wk9ST4hR+O6lvyW/H3/wnZUcuYgpWp3fVfp/pSOA61Nys/LU9SCniDT9af3dJ68XzLRiflSlOBPraO+EWUK9OEHuwXDH1c7IIy1r5L2Lr5dgvtsvu3RNdXFhzYvFU4a1N2uOSNja+a+u87T+8/wCi6dBubYQWtOE3avL+zmurvO0/vP8Aomg3NsM604Tdq8v7Oa6t87T+8/6JoNzbBrThd2ry/s5rq3ztP7z/AKJoNzbBrRhN2ry/t2j1YVoLTytPsIPjP6D+CaDc2w+asqMLMTHFq8v7ezW6wtbQg7xyvwC243ow4MmZib1yY2x6SnBUcuwsiianvK1PqtXdgOeVRyr+Xb71VUkpYg0zWlighojECM9S4MA6cm9x/j+Vz4muKbcpbgTDTfxdOb8PL4TCMqGemCDM6HwGSvpGjzrXH8AttiM9yEfwrci3g7k9i/NFgFOPLXZAQEBAQEBAQEBAQEBBKtcflaT1JPiFH47qW/Jb8ff/AAnZUcuYgpWp3fVfp/pSOA61Nys/LU9SCniDT9an3dJ/si+ZaMT8qUpwJ9dR3wixUK9OEGe0Gqo4a+nklcI2Nz3cdwu1b8PMRciZRXDVuu5g66aIzzyckK8NL8O7VH7T9FLfFo2w890DFfpVeEn2vw7tUftP0T4tG2DQMV+lV4Sfa/Du1R+0/RPi0b0GgYr9Krwk+1+Hdqj9p+ifFt70GgYr9KrwlyNLcPOwVUe30n6J8WjbDGgYr9KrwlpmuMg9xEbReX4BcmO5oWHJeP8AyV/t6SmpUauwjLeNV+KQU8lQZ5WxBzW2zdK7cFVTTM55VfKaxdu26Ph0zObZyqKdL8O7VH7T9FI/Fo3oU/QMV+lV4SxWLaxaCIHknGpfbY1rXBt/S4ha68Rbp68/c68LwNir9WbizT/tEx/CU4/jc1bMZpjt3MYPFjb1BRl+9NyexeuDODbeCt5o6U88/wDdTGrQkxBvmqbDC+oknI8GFuVp/wCZIv8Awu3BW89XG2KxlPioosRZjnq9FdUooggICAgICAgICAgICAglWuPytJ6knxCj8d1Lfkr+Pv8A4TtRy5iCland9V+n+lI4DrU3Kz8tT1IKeINP1qfd0n+yL5loxPypSnAn11HfCLFQsPThAQLIFkCyBZB3hHhM9ZvxCRzvmroz3KFrZ8Sg/c+AUjjOhSpmTXzrvfHpKdFRy6iAgW9A9iGcQEBB6KGjknkZFE0ufIQAAL/mfQvqmmapzQ1Xr1Fmiblc5oheNFcFbR00cQ32zPPSXkC6mrNv4dOZ5jwjjasXfm5PN1dzMra4BAQEBAQEBAQEBAQEBBKtcflaT1JPiFH47qW/JX8ff/CdqOXMQUrU7vqv0/0pHAdam5WflqepBTxBp+tT7uk9eL5loxPypSnAn11HfCLKFenCAgICAgIO8XjM9ZvzBI53zV0Z7lC1s+JQfufAKRxnQpUzJr593vj0lOlHLqICAgICDM4JozV1ZHJRODCbGVzSGD6rbbs1180I/F8J4bCx/nVy7I51b0S0RhoW5vKTOHhSED2N2bFKWcPTbjP1qJwnwvdxtWbmp6obKuhECAgICAgICAgICAgICAgwOkeilNXujdPnvECG5H5d603bNNzpJHAcJ3sFn+Hm5drD82WH9c3FWnQrfakdZsZ9vgc2VB1zcUpoVvtZ1nxnZ4M1o7ovT0OfkM/+S2bM/NuW+1Zpt9FG8IcJ3sbm+Lm5NjOLajhBjsdweKshME2bI4tJymxuDcbV810RXHFlvw2Iqw92LtHPDWubKg65uKVzaFb7U5rNjOzwObKg65uKVjQrfaazYz7fA5sqDrm4pTQrfaazYz7fA5sqDrm4pTQrfaazYz7fA5sqDrm4pTQrfaazYz7fA5sqDrm4pTQrfaazYz7fA5sqDrm4pTQrfaazYz7fBy3VpQAg3m2EHyvUmhW+1icpsXMZuTwZfH9FaetEQmz/AOG+XK+2/rW65ZpuRESjcFwldwlVVVvNy7WH5sqDrm4q06Fb7UnrNjPt8DmyoOubipoVvtNZsZ9vg45sqDrm4qaFb7TWbF9ngc2VB1zcVNCtms+L+3wfRmrTDhvErvxmNlnQ7b4qylxs82bwZbDtEKCDbHA0nrf4fxWynD26eaHFf4Xxd7pVz+3IzUcbWizQGjqAAC3REQjaqpq5Zl3WWBAQEBAQEBAQEBAQEBAQEBAQEBAQEBAQEBAQEBAQEBAQEBAQEBAQEBAQEBAQEBAQEBAQEBBpOtfSqowujjnpmsc90zYyJASMpBKDWsa07xg4kygw+Knkc+mhnAkBG0xhztt0HbDNZ9W6lxZlTTsp6/C4nSZNpY+xttHQUHgwHTzHqtsMkfe0MlcAGvnayTxrEZSb3QZ7Wtp/UYY6lhpI2SzysfLK1zS4NjaB0D8/Yg+2lesU02EUmIU8bZX1pjY3Nfk4nOYS4ut1EWQeLRXS7Gagyteyjq2Op3yxVVNI0sjkDLtY9l77Ts3INnxbSWRsdDLTta5swbPUZrnJSi2ct9N3BB98X0gkhmkZGwShkcLWt6X1Ez8sbb9AsCSg4raiupI+6JpIqiOOxmibEWFrCbF0br7bdR3oPnBXVdRJVclUwwxwy5GB0IcS3IHZib+lB8X4pXPpJalkkMbqYTtcOSL2TOjPjtN7hpQffvjVQCidUTRSNq5omOPJiMMa6Jzjtv1gIPbimNCOSkZE+OQTyva8NcHOythe/YAd92hBK6XWhi1VLM6jZQ5YZSwUMkmSokbe1wXEBBltKdPMWjxGnoaKCBr6inil5OY7WPcCXNLr22WQeE61q5tFiRlghZW4bJAw5SXxPD5Qx357UHy5y8ZpxQT1cNHJT1z2Na2GS8tnHpA3FB9sU1i4scSrKKkFG1tMbtNQ8R+DZptcnadqDb6LSeqgwmprsR7n5SESFnc8gfG7oYLjpuUGL1YawKjEWVrKtjIqimYJWNa0tDoy02Nj6Qg1rD9Y2kE8VXU09LTTwUUjmS2BDrDbuvt2IMni+tWY0mEVVJHG3u+d8E7HguyOY5oOU/mg5brUmixp9BVNibS8pyLZACHNe4DISeq+z80HbDNakraPFaqrjY40VSKeCOMFvKFxIFz/ACg74VpdpCx9JNWUUMlJWlpywOAmhY7c4gnqN0FVBQcoCAgICAgICAgICAgn2unAKuvoYoqOEzyNnY4tDmts2x27SEGr4vgeNU+MR4hQ0HdIjpIIfClY1ubkg1w332FAotA8UfT45WVjWmtxOB0cdNG5uwkjed24AW9CDBaP6IYnTCDPo9DNJE9ru6H1ID7hwIcQHW2IM/iGhuM1+K11WSygYYuQhMzGTB8TmZHBrQdnTtPWg+OCaO4/T4XNRNpon8hUuc2KdsUjKqncNrWXPgm+3bbegaFaE13faGtFB3lp4WnlYRUcoJnFhBDQCbAk/wAIN+wLR+Qd2x1DLR5H01N4QOaBxc8u9G1wH6UHyw/Aqp1I50gDKxtRHKwOddrhT2bGCRuDg0n0ZkHtxSeprITTNpJaczjJLLKWZImX8ItIPhm2wIOMM0YhL6w1FO1wfN/jLiTmiEbWjcfQg5p8Mmbh9XTZDcd0xwNuNsRvyYB/DrQfbFcLfKzDWGMSNhmhdM02Ia1sLgSevaQg6YrgQEtE+lhjjdFNI50jWN8AGCRocR0jMRsQSLSTQ/F6rlop8IgkqnSgx4pA9kLMl9uZgO3Z6OlBk6zVtWT4lhzapkktNDRxRT1ccwac7Wu2A3zbyAgzml2reKDCKulwmnfJPUyU73Zpc0kmSVpPhONhYBBr2J6sZ6enwmpw+mk7uhkjdVMM4eGgbSQHHKNvUg8ePaF4m7FK6qOENxCGoILGyTtY0Etbdws6+8EIMjjOjuLVWGU2HQ4Y3D2Oqi6ZjJWujjjBuHG5udu3Yg+9BobjNFisFSctfHNA6nnkhYyFrI8mUAtJ2nYNoQYrAcD0ko4K+jp6BoZXyyEzySx3Y1wy7Bfdb4oPXjOrWuhosFpqePuqSmqpJ6lzHNDWZ3MOy5FwAP4QeqXV1U1VfjZqIOTiqYb0tQXNNp2lpYRY3HSgxujurHEJMKxKkqY+5531EM1OXva5shYLG5BNgRff1oPji+j+kNcykbLh5gfhwZHyzaoN7ojDgLBgNui90F6pmkMYDvDWg/iAEH1QEBAQEBAQEBAQEBAQEBAQEBAQEBAQEBAQEBAQEBAQEBAQEBAQEBAQEBAQEBAQEBAQEBAQEBAQEBAQEBAQEBAQEBAQEBAQEBAQEBAQEBAQEBAQEBAQEBAQEBAQEBAQEBAQEBAQEBAQEBAQEBAQEBAQEBAQEBAQEBAQEBAQEBAQEBAQEBAQEBAQEBAQEBAQEBAQEBAQEBAQEBAQEBAQEBAQEBB//9k="/>
          <p:cNvSpPr>
            <a:spLocks noChangeAspect="1" noChangeArrowheads="1"/>
          </p:cNvSpPr>
          <p:nvPr/>
        </p:nvSpPr>
        <p:spPr bwMode="auto">
          <a:xfrm>
            <a:off x="635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sp>
        <p:nvSpPr>
          <p:cNvPr id="4" name="AutoShape 4" descr="data:image/jpeg;base64,/9j/4AAQSkZJRgABAQAAAQABAAD/2wCEAAkGBw8QEA4QDg8QDRANEA4QEA4QDA8QEA8QFBEWFhURFRQaICggGBomGxUfITEhJSorOi4uGB8zODMsNygtLisBCgoKDg0OGhAQGywmICQuLSwsLCw3LCwsLCwuLC0sLCwsLCwrLCwsLCwsLywsLCssLC8sLCwsLCwsLCwsLCwsN//AABEIAKMBNgMBEQACEQEDEQH/xAAcAAEBAAIDAQEAAAAAAAAAAAAABwUGAQIEAwj/xABBEAABAwICBQUNCAICAwAAAAABAAIDBBEFEgYHITGTExdBUVQUFSIyM1NhcpGSsbLRFjVxgYKDocEjc2LwJCY2/8QAGwEBAAIDAQEAAAAAAAAAAAAAAAUGAQMEBwL/xAA6EQEAAQIBBgwEBgMAAwAAAAAAAQIDBAYRFBZRUgUSITEyQWFxkaGx4RMzNGJCQ1OBwdEicvAjJTX/2gAMAwEAAhEDEQA/ALigICAgICAgICAgICAgICAgICAgICAgICAgICAgICAgICAgICAgICAgICAgICAgICAgICAgICAgICAgICAgICAgICAgICAgICAgICAgICAgICAgICAgICAgICAgICAgICAgICAgICAgICAgICAgICAgICAgICAgICAgIMTpRjPcVM+oyGXIWjIHWvc23r4uV8SnO6sHhtIvRaic2dpPOuOxu4wXFp0bFj1Wq3/L3Odcdjdxgs6dGw1Wr3/L3OdcdjdxgmnRsNVq9/y9znXHY3cYJp0bDVavf8vc51x2N3GCadGw1Wr3/L3OdcdjdxgmnRsNVq9/y9znXHY3cYJp0bDVavf8vc51x2N3FCadGxjVavf8vdsEmmQGHCv5Em7g3ks4vtNt66Iv57fHRFXBlUYzRc/7sBzrjsbuK36Ln06NiX1Wr3/L3OdcdjdxW/RNOjYarV7/AJe5zrjsbuK36Jp0bDVavf8AL3OdcdjdxW/RNOjYarV7/l7nOuOxu4rfomnRsNVq9/y9znXHY3cVv0TTo2Gq1e/5e7jnXHY3cVqadGw1Wr3/AC93ZmtUEgdyO2kDyo6TZNOjYTkvXEZ+P5e7YdLdMBQCA8iZuXzbnhuWwH1XRevxbiJRHB3Bk4yuqiJzZmuc647G7jBc+nRsS+q1e/5e5zrjsbuME06NhqtXv+Xuc647G7jBNOjYarV7/l7nOuOxu4wTTo2Gq1e/5e7ka1x2N3FCadGwnJavf8vd76HWhSOsJYpYb9Ng4D2LbTjLfW4buTmNpn/CM8d8Q2vCccpaoXp5mSdYDvCH4jet9NdNUZ4lEX8LdsVcW5GaWRX20CAgICAgICAgICAgINT1ofds3rR/MFoxPy5SvAn1tPdKJKFh6aLILAICAgIOQg36o/8AnW/7GfOpGPplLuf/AG474aAo5dBAQEBAQEHeHxmes35gsvmroz3KFra8Sg/d+AUhjejSpmTXzrnfHpKdFR66iwCAgICD6U9Q+NwfG90b27Q5riCF9U1TTOeGq9Zt3qeJcjPCraC6dd0FtPVkCY7GSbhJ6D1FSWHxMV/41c6jcMcBzh892zy07NjfrrtVtygICAgICAgICAgINT1n/d03rR/MFoxPypSvAs5sbT+6J2PUfdKhYemZ42lj1H3SsmeNpb8fzFlgzw4RkQcgf9sjBY9R9hQzxtLHqPsKGeNrf6gf+ut/2N+ZSMfTKZcn/wB3HfCfqOXQQEHNvQfYUYzxtLHqPsKGeNpb0H2FDPG0seo+woZ42u8IOZmw+M3oPWFl81THFnl6lB1teJQfufAKQxnRpU3Jr51zvj0lOlHLqLI5t/2ywwW9B9hQzw4RkQEHZriCCCQWkEEbwRuKRyS+aqYqiaZ5pXPQTHe7KVjneVi/xyDrIA8L81N4e78SjO804YwOiYiYjmnlhsi3IoQEBAQEBAQEBAQdJYmvGV7Q4HoIBCc7NNU0znh5u9dP5mPhtXzxKdjdpN7ek710/mY+G1OJTsNJvb0pjrcp2Ry0gjY1l2SXytAvtUfjaYjNmWzJi7XXx+NOflaAVwLeIKJqkpo5DVcoxr7ZbZmg23KQwMROfOqGVF2uj4fFnMpPeun8zHw2rv4lOxU9Ju70neun8zHw2pxKdhpN7elrGs6JrMNkaxoaBJFsAsPGWnEREWpzO/gaqqrHUTVPXCMqGemCDYdAI2vxGma4BzTnuCLg+Ct+GiJuRnRPDdU04KuYnZ6rX3rp/Mx8NqmOJTsedaTe3pO9VP5mP3GpxKdhpN7ek71U/mY/canEp2Gk3t6TvVT+Zj9xqcSnYaTe3pc966fzMfuNTiU7DSb29Kea5BbuL8ZfgFxY7owsmS3zK/29JTVRq7iyN/1S00cklTyjGvs1tszQbLtwMRMznVXKi5XRRRxZzKa7CaY7DBHw2qQ4lOxToxV6PxSw+L6EUNQ0jkWwvO6SMZXBa68Nbq6nfhuGsZYnpTMbJSPSfR+Wgm5OTwmuuY5ANj2/X0KLvWZtVZp5l64N4St423xqeSY54/7qYdaUkIN11VYjyVY6InZUMsB/yaQb+xdmCrzV5tqt5TYaK8NFzrpnyWRSqgiAgICAgICAgICAgICCVa4/K0nqSfEKPx3Ut+Sv4+9Oyo5cxBStTu+q/T/SkcB1qblZ+Wp6kFPcFBqGtP7uk9eL5loxPypSvAn1tHfCLKFemiD04dXyU8jZoXZJGXyute1xZfdFc0VZ4c+Jw9GItTbr5pZ37e4n58e4F0aZWhtXMNt9D7e4n58e41NMrNXMNt9D7e4n58e41NMrNXMNt9D7e4n58e4E0ys1cw230dotPMSLmgzja5o8QdJWdMrYqycw2aZz+jP63X3bQk9PK/ALbjejCLyZjNeuR2x6SnCjl2EFE1PeVqfVau/Ac8qjlX8u33qqpJSxBqOszDBNQyPt4dORK0222Gwj2FaMTRFVuexLcCYqqxi6Yjmq5PGYRRQr0wQZbRObJXUjh51o/IrbYnNchwcJ0cfCXI7JfoFhuApx5Y7ICAgICAgICAgICAgIJVrj8rSepJ8Qo/HdS35K/j707KjlzEFK1O76r9P9KRwHWpuVn5anqQU9wUGoa0/u6T14vmWjE/KlK8CfW0d8IsoV6aICAgICAg7w+Mz1m/MFl81dGe5QtbXiUH7nwCkMb0YUzJr59zvj0lOlHLqIKJqe8rU+q1d+A55VHKv5dvvVVSSliDE6VuAoqsndyMnyr4udCe504L6i3/tHq/PgUDPO9Xp6MCPp78CH/lU3+6P4r7t9OHLjfp7ndL9Dxbh+AU88nnnl3QEBAQEBAQEBAQEBAQSrXH5Wk9ST4hR+O6lvyW/H3/wnZUcuYgpWp3fVfp/pSOA61Nys/LU9SCniDT9af3dJ68XzLRiflSlOBPraO+EWUK9OEHuwXDH1c7IIy1r5L2Lr5dgvtsvu3RNdXFhzYvFU4a1N2uOSNja+a+u87T+8/wCi6dBubYQWtOE3avL+zmurvO0/vP8Aomg3NsM604Tdq8v7Oa6t87T+8/6JoNzbBrThd2ry/s5rq3ztP7z/AKJoNzbBrRhN2ry/t2j1YVoLTytPsIPjP6D+CaDc2w+asqMLMTHFq8v7ezW6wtbQg7xyvwC243ow4MmZib1yY2x6SnBUcuwsiianvK1PqtXdgOeVRyr+Xb71VUkpYg0zWlighojECM9S4MA6cm9x/j+Vz4muKbcpbgTDTfxdOb8PL4TCMqGemCDM6HwGSvpGjzrXH8AttiM9yEfwrci3g7k9i/NFgFOPLXZAQEBAQEBAQEBAQEBBKtcflaT1JPiFH47qW/Jb8ff/AAnZUcuYgpWp3fVfp/pSOA61Nys/LU9SCniDT9an3dJ/si+ZaMT8qUpwJ9dR3wixUK9OEGe0Gqo4a+nklcI2Nz3cdwu1b8PMRciZRXDVuu5g66aIzzyckK8NL8O7VH7T9FLfFo2w890DFfpVeEn2vw7tUftP0T4tG2DQMV+lV4Sfa/Du1R+0/RPi0b0GgYr9Krwk+1+Hdqj9p+ifFt70GgYr9KrwlyNLcPOwVUe30n6J8WjbDGgYr9KrwlpmuMg9xEbReX4BcmO5oWHJeP8AyV/t6SmpUauwjLeNV+KQU8lQZ5WxBzW2zdK7cFVTTM55VfKaxdu26Ph0zObZyqKdL8O7VH7T9FI/Fo3oU/QMV+lV4SxWLaxaCIHknGpfbY1rXBt/S4ha68Rbp68/c68LwNir9WbizT/tEx/CU4/jc1bMZpjt3MYPFjb1BRl+9NyexeuDODbeCt5o6U88/wDdTGrQkxBvmqbDC+oknI8GFuVp/wCZIv8Awu3BW89XG2KxlPioosRZjnq9FdUooggICAgICAgICAgICAglWuPytJ6knxCj8d1Lfkr+Pv8A4TtRy5iCland9V+n+lI4DrU3Kz8tT1IKeINP1qfd0n+yL5loxPypSnAn11HfCLFQsPThAQLIFkCyBZB3hHhM9ZvxCRzvmroz3KFrZ8Sg/c+AUjjOhSpmTXzrvfHpKdFRy6iAgW9A9iGcQEBB6KGjknkZFE0ufIQAAL/mfQvqmmapzQ1Xr1Fmiblc5oheNFcFbR00cQ32zPPSXkC6mrNv4dOZ5jwjjasXfm5PN1dzMra4BAQEBAQEBAQEBAQEBBKtcflaT1JPiFH47qW/JX8ff/CdqOXMQUrU7vqv0/0pHAdam5WflqepBTxBp+tT7uk9eL5loxPypSnAn11HfCLKFenCAgICAgIO8XjM9ZvzBI53zV0Z7lC1s+JQfufAKRxnQpUzJr593vj0lOlHLqICAgICDM4JozV1ZHJRODCbGVzSGD6rbbs1180I/F8J4bCx/nVy7I51b0S0RhoW5vKTOHhSED2N2bFKWcPTbjP1qJwnwvdxtWbmp6obKuhECAgICAgICAgICAgICAgwOkeilNXujdPnvECG5H5d603bNNzpJHAcJ3sFn+Hm5drD82WH9c3FWnQrfakdZsZ9vgc2VB1zcUpoVvtZ1nxnZ4M1o7ovT0OfkM/+S2bM/NuW+1Zpt9FG8IcJ3sbm+Lm5NjOLajhBjsdweKshME2bI4tJymxuDcbV810RXHFlvw2Iqw92LtHPDWubKg65uKVzaFb7U5rNjOzwObKg65uKVjQrfaazYz7fA5sqDrm4pTQrfaazYz7fA5sqDrm4pTQrfaazYz7fA5sqDrm4pTQrfaazYz7fA5sqDrm4pTQrfaazYz7fA5sqDrm4pTQrfaazYz7fBy3VpQAg3m2EHyvUmhW+1icpsXMZuTwZfH9FaetEQmz/AOG+XK+2/rW65ZpuRESjcFwldwlVVVvNy7WH5sqDrm4q06Fb7UnrNjPt8DmyoOubipoVvtNZsZ9vg45sqDrm4qaFb7TWbF9ngc2VB1zcVNCtms+L+3wfRmrTDhvErvxmNlnQ7b4qylxs82bwZbDtEKCDbHA0nrf4fxWynD26eaHFf4Xxd7pVz+3IzUcbWizQGjqAAC3REQjaqpq5Zl3WWBAQEBAQEBAQEBAQEBAQEBAQEBAQEBAQEBAQEBAQEBAQEBAQEBAQEBAQEBAQEBAQEBAQEBBpOtfSqowujjnpmsc90zYyJASMpBKDWsa07xg4kygw+Knkc+mhnAkBG0xhztt0HbDNZ9W6lxZlTTsp6/C4nSZNpY+xttHQUHgwHTzHqtsMkfe0MlcAGvnayTxrEZSb3QZ7Wtp/UYY6lhpI2SzysfLK1zS4NjaB0D8/Yg+2lesU02EUmIU8bZX1pjY3Nfk4nOYS4ut1EWQeLRXS7Gagyteyjq2Op3yxVVNI0sjkDLtY9l77Ts3INnxbSWRsdDLTta5swbPUZrnJSi2ct9N3BB98X0gkhmkZGwShkcLWt6X1Ez8sbb9AsCSg4raiupI+6JpIqiOOxmibEWFrCbF0br7bdR3oPnBXVdRJVclUwwxwy5GB0IcS3IHZib+lB8X4pXPpJalkkMbqYTtcOSL2TOjPjtN7hpQffvjVQCidUTRSNq5omOPJiMMa6Jzjtv1gIPbimNCOSkZE+OQTyva8NcHOythe/YAd92hBK6XWhi1VLM6jZQ5YZSwUMkmSokbe1wXEBBltKdPMWjxGnoaKCBr6inil5OY7WPcCXNLr22WQeE61q5tFiRlghZW4bJAw5SXxPD5Qx357UHy5y8ZpxQT1cNHJT1z2Na2GS8tnHpA3FB9sU1i4scSrKKkFG1tMbtNQ8R+DZptcnadqDb6LSeqgwmprsR7n5SESFnc8gfG7oYLjpuUGL1YawKjEWVrKtjIqimYJWNa0tDoy02Nj6Qg1rD9Y2kE8VXU09LTTwUUjmS2BDrDbuvt2IMni+tWY0mEVVJHG3u+d8E7HguyOY5oOU/mg5brUmixp9BVNibS8pyLZACHNe4DISeq+z80HbDNakraPFaqrjY40VSKeCOMFvKFxIFz/ACg74VpdpCx9JNWUUMlJWlpywOAmhY7c4gnqN0FVBQcoCAgICAgICAgICAgn2unAKuvoYoqOEzyNnY4tDmts2x27SEGr4vgeNU+MR4hQ0HdIjpIIfClY1ubkg1w332FAotA8UfT45WVjWmtxOB0cdNG5uwkjed24AW9CDBaP6IYnTCDPo9DNJE9ru6H1ID7hwIcQHW2IM/iGhuM1+K11WSygYYuQhMzGTB8TmZHBrQdnTtPWg+OCaO4/T4XNRNpon8hUuc2KdsUjKqncNrWXPgm+3bbegaFaE13faGtFB3lp4WnlYRUcoJnFhBDQCbAk/wAIN+wLR+Qd2x1DLR5H01N4QOaBxc8u9G1wH6UHyw/Aqp1I50gDKxtRHKwOddrhT2bGCRuDg0n0ZkHtxSeprITTNpJaczjJLLKWZImX8ItIPhm2wIOMM0YhL6w1FO1wfN/jLiTmiEbWjcfQg5p8Mmbh9XTZDcd0xwNuNsRvyYB/DrQfbFcLfKzDWGMSNhmhdM02Ia1sLgSevaQg6YrgQEtE+lhjjdFNI50jWN8AGCRocR0jMRsQSLSTQ/F6rlop8IgkqnSgx4pA9kLMl9uZgO3Z6OlBk6zVtWT4lhzapkktNDRxRT1ccwac7Wu2A3zbyAgzml2reKDCKulwmnfJPUyU73Zpc0kmSVpPhONhYBBr2J6sZ6enwmpw+mk7uhkjdVMM4eGgbSQHHKNvUg8ePaF4m7FK6qOENxCGoILGyTtY0Etbdws6+8EIMjjOjuLVWGU2HQ4Y3D2Oqi6ZjJWujjjBuHG5udu3Yg+9BobjNFisFSctfHNA6nnkhYyFrI8mUAtJ2nYNoQYrAcD0ko4K+jp6BoZXyyEzySx3Y1wy7Bfdb4oPXjOrWuhosFpqePuqSmqpJ6lzHNDWZ3MOy5FwAP4QeqXV1U1VfjZqIOTiqYb0tQXNNp2lpYRY3HSgxujurHEJMKxKkqY+5531EM1OXva5shYLG5BNgRff1oPji+j+kNcykbLh5gfhwZHyzaoN7ojDgLBgNui90F6pmkMYDvDWg/iAEH1QEBAQEBAQEBAQEBAQEBAQEBAQEBAQEBAQEBAQEBAQEBAQEBAQEBAQEBAQEBAQEBAQEBAQEBAQEBAQEBAQEBAQEBAQEBAQEBAQEBAQEBAQEBAQEBAQEBAQEBAQEBAQEBAQEBAQEBAQEBAQEBAQEBAQEBAQEBAQEBAQEBAQEBAQEBAQEBAQEBAQEBAQEBAQEBAQEBAQEBAQEBAQEBAQEBAQEBB//9k="/>
          <p:cNvSpPr>
            <a:spLocks noChangeAspect="1" noChangeArrowheads="1"/>
          </p:cNvSpPr>
          <p:nvPr/>
        </p:nvSpPr>
        <p:spPr bwMode="auto">
          <a:xfrm>
            <a:off x="21590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pic>
        <p:nvPicPr>
          <p:cNvPr id="1030" name="Picture 6" descr="http://breakoutmentors.com/wp-content/uploads/2013/01/ted_logo.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3429000"/>
            <a:ext cx="4286250" cy="2257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156993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Thank You </a:t>
            </a:r>
          </a:p>
        </p:txBody>
      </p:sp>
      <p:sp>
        <p:nvSpPr>
          <p:cNvPr id="3" name="Content Placeholder 2"/>
          <p:cNvSpPr>
            <a:spLocks noGrp="1"/>
          </p:cNvSpPr>
          <p:nvPr>
            <p:ph idx="1"/>
          </p:nvPr>
        </p:nvSpPr>
        <p:spPr/>
        <p:txBody>
          <a:bodyPr/>
          <a:lstStyle/>
          <a:p>
            <a:r>
              <a:rPr lang="en-US" sz="2787" dirty="0"/>
              <a:t>Context and Collaboration</a:t>
            </a:r>
          </a:p>
          <a:p>
            <a:r>
              <a:rPr lang="en-US" sz="2787" dirty="0"/>
              <a:t>LST Meetings</a:t>
            </a:r>
          </a:p>
          <a:p>
            <a:r>
              <a:rPr lang="en-US" sz="2787" dirty="0"/>
              <a:t>November/December - Evidence and Skill </a:t>
            </a:r>
            <a:r>
              <a:rPr lang="en-US" sz="2787" dirty="0" smtClean="0"/>
              <a:t>Building</a:t>
            </a:r>
          </a:p>
          <a:p>
            <a:r>
              <a:rPr lang="en-US" sz="2787" dirty="0" smtClean="0"/>
              <a:t>Exit Sheet</a:t>
            </a:r>
            <a:endParaRPr lang="en-US" sz="2787" dirty="0"/>
          </a:p>
        </p:txBody>
      </p:sp>
    </p:spTree>
    <p:extLst>
      <p:ext uri="{BB962C8B-B14F-4D97-AF65-F5344CB8AC3E}">
        <p14:creationId xmlns:p14="http://schemas.microsoft.com/office/powerpoint/2010/main" val="21925178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Doodle Sheet (TED Talk)</a:t>
            </a:r>
            <a:endParaRPr lang="en-CA" dirty="0"/>
          </a:p>
        </p:txBody>
      </p:sp>
      <p:pic>
        <p:nvPicPr>
          <p:cNvPr id="1026" name="Picture 2" descr="D:\Users\cfox\AppData\Local\Microsoft\Windows\Temporary Internet Files\Content.IE5\C7SYE3AW\MC900384132[1].wmf"/>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971800" y="1752600"/>
            <a:ext cx="2442819" cy="36105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85563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 Ted Talk?</a:t>
            </a:r>
            <a:endParaRPr lang="en-CA" dirty="0"/>
          </a:p>
        </p:txBody>
      </p:sp>
      <p:sp>
        <p:nvSpPr>
          <p:cNvPr id="3" name="Content Placeholder 2"/>
          <p:cNvSpPr>
            <a:spLocks noGrp="1"/>
          </p:cNvSpPr>
          <p:nvPr>
            <p:ph idx="1"/>
          </p:nvPr>
        </p:nvSpPr>
        <p:spPr/>
        <p:txBody>
          <a:bodyPr>
            <a:normAutofit/>
          </a:bodyPr>
          <a:lstStyle/>
          <a:p>
            <a:r>
              <a:rPr lang="en-US" sz="2800" dirty="0" smtClean="0"/>
              <a:t>Kurt modeled this at our ADOCS meeting in the summer…and Ted was our only new administrator in CESD!</a:t>
            </a:r>
          </a:p>
          <a:p>
            <a:endParaRPr lang="en-US" sz="2800" dirty="0" smtClean="0"/>
          </a:p>
          <a:p>
            <a:r>
              <a:rPr lang="en-US" sz="2800" dirty="0" smtClean="0"/>
              <a:t>We have many new LST members today.</a:t>
            </a:r>
          </a:p>
          <a:p>
            <a:pPr marL="114300" indent="0">
              <a:buNone/>
            </a:pPr>
            <a:endParaRPr lang="en-US" sz="2800" dirty="0" smtClean="0"/>
          </a:p>
          <a:p>
            <a:r>
              <a:rPr lang="en-US" sz="2800" dirty="0" smtClean="0"/>
              <a:t>So, our message today is for all the new “Teds”, but we also think it’s a great reminder for all of us to just stop and reflect on where we are going and why we are going there.</a:t>
            </a:r>
          </a:p>
          <a:p>
            <a:endParaRPr lang="en-US" sz="2800" dirty="0" smtClean="0"/>
          </a:p>
          <a:p>
            <a:endParaRPr lang="en-US" dirty="0"/>
          </a:p>
          <a:p>
            <a:endParaRPr lang="en-CA" dirty="0"/>
          </a:p>
        </p:txBody>
      </p:sp>
    </p:spTree>
    <p:extLst>
      <p:ext uri="{BB962C8B-B14F-4D97-AF65-F5344CB8AC3E}">
        <p14:creationId xmlns:p14="http://schemas.microsoft.com/office/powerpoint/2010/main" val="9159849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Take a moment to get to know our Teds???</a:t>
            </a:r>
            <a:endParaRPr lang="en-CA" dirty="0"/>
          </a:p>
        </p:txBody>
      </p:sp>
      <p:sp>
        <p:nvSpPr>
          <p:cNvPr id="3" name="Content Placeholder 2"/>
          <p:cNvSpPr>
            <a:spLocks noGrp="1"/>
          </p:cNvSpPr>
          <p:nvPr>
            <p:ph sz="half" idx="1"/>
          </p:nvPr>
        </p:nvSpPr>
        <p:spPr>
          <a:xfrm>
            <a:off x="381000" y="1981200"/>
            <a:ext cx="3657600" cy="4590288"/>
          </a:xfrm>
        </p:spPr>
        <p:txBody>
          <a:bodyPr>
            <a:normAutofit fontScale="92500" lnSpcReduction="20000"/>
          </a:bodyPr>
          <a:lstStyle/>
          <a:p>
            <a:r>
              <a:rPr lang="en-US" dirty="0" smtClean="0"/>
              <a:t>Introduce yourself, your school and if this is your first time as an LST member…</a:t>
            </a:r>
          </a:p>
          <a:p>
            <a:endParaRPr lang="en-US" dirty="0" smtClean="0"/>
          </a:p>
          <a:p>
            <a:r>
              <a:rPr lang="en-US" dirty="0" smtClean="0"/>
              <a:t>What is the </a:t>
            </a:r>
            <a:r>
              <a:rPr lang="en-US" b="1" dirty="0" smtClean="0"/>
              <a:t>best thing</a:t>
            </a:r>
            <a:r>
              <a:rPr lang="en-US" dirty="0" smtClean="0"/>
              <a:t> that has happened to you since school started?</a:t>
            </a:r>
          </a:p>
          <a:p>
            <a:pPr marL="114300" indent="0">
              <a:buNone/>
            </a:pPr>
            <a:r>
              <a:rPr lang="en-US" dirty="0" smtClean="0"/>
              <a:t> </a:t>
            </a:r>
          </a:p>
          <a:p>
            <a:r>
              <a:rPr lang="en-US" dirty="0" smtClean="0"/>
              <a:t>What </a:t>
            </a:r>
            <a:r>
              <a:rPr lang="en-US" b="1" dirty="0" smtClean="0"/>
              <a:t>mistake</a:t>
            </a:r>
            <a:r>
              <a:rPr lang="en-US" dirty="0" smtClean="0"/>
              <a:t> have you made?  </a:t>
            </a:r>
            <a:endParaRPr lang="en-CA" dirty="0"/>
          </a:p>
        </p:txBody>
      </p:sp>
      <p:sp>
        <p:nvSpPr>
          <p:cNvPr id="4" name="Content Placeholder 3"/>
          <p:cNvSpPr>
            <a:spLocks noGrp="1"/>
          </p:cNvSpPr>
          <p:nvPr>
            <p:ph sz="half" idx="2"/>
          </p:nvPr>
        </p:nvSpPr>
        <p:spPr/>
        <p:txBody>
          <a:bodyPr>
            <a:normAutofit fontScale="92500" lnSpcReduction="20000"/>
          </a:bodyPr>
          <a:lstStyle/>
          <a:p>
            <a:endParaRPr lang="en-CA"/>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3745326" y="2172875"/>
            <a:ext cx="5310947" cy="396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44309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About Our Learning Support Teams</a:t>
            </a:r>
            <a:endParaRPr lang="en-CA" dirty="0"/>
          </a:p>
        </p:txBody>
      </p:sp>
      <p:sp>
        <p:nvSpPr>
          <p:cNvPr id="3" name="Content Placeholder 2"/>
          <p:cNvSpPr>
            <a:spLocks noGrp="1"/>
          </p:cNvSpPr>
          <p:nvPr>
            <p:ph idx="1"/>
          </p:nvPr>
        </p:nvSpPr>
        <p:spPr>
          <a:xfrm>
            <a:off x="228600" y="1752600"/>
            <a:ext cx="8227640" cy="4953000"/>
          </a:xfrm>
        </p:spPr>
        <p:txBody>
          <a:bodyPr>
            <a:noAutofit/>
          </a:bodyPr>
          <a:lstStyle/>
          <a:p>
            <a:r>
              <a:rPr lang="en-US" sz="2400" dirty="0" smtClean="0">
                <a:solidFill>
                  <a:srgbClr val="FF0000"/>
                </a:solidFill>
              </a:rPr>
              <a:t>We believe in them</a:t>
            </a:r>
            <a:r>
              <a:rPr lang="en-US" sz="2400" dirty="0" smtClean="0"/>
              <a:t>. They are incredibly capable. They are authentic, caring people who always put students first. </a:t>
            </a:r>
          </a:p>
          <a:p>
            <a:endParaRPr lang="en-US" sz="2400" dirty="0" smtClean="0"/>
          </a:p>
          <a:p>
            <a:r>
              <a:rPr lang="en-US" sz="2400" dirty="0" smtClean="0">
                <a:solidFill>
                  <a:srgbClr val="FF0000"/>
                </a:solidFill>
              </a:rPr>
              <a:t>We encourage them</a:t>
            </a:r>
            <a:r>
              <a:rPr lang="en-US" sz="2400" dirty="0" smtClean="0"/>
              <a:t>. Learning Service’s and Student Service’s most important work is to stand beside their LSTs and give them the confidence they need to facilitate learning  and support their staffs in their schools.</a:t>
            </a:r>
          </a:p>
          <a:p>
            <a:endParaRPr lang="en-US" sz="2400" dirty="0" smtClean="0"/>
          </a:p>
          <a:p>
            <a:r>
              <a:rPr lang="en-US" sz="2400" dirty="0" smtClean="0">
                <a:solidFill>
                  <a:srgbClr val="FF0000"/>
                </a:solidFill>
              </a:rPr>
              <a:t>We challenge them</a:t>
            </a:r>
            <a:r>
              <a:rPr lang="en-US" sz="2400" dirty="0" smtClean="0"/>
              <a:t>.  We challenge our LSTs by asking thought provoking questions and expecting them to be reflective practitioners who grow in both their skill and knowledge.</a:t>
            </a:r>
            <a:endParaRPr lang="en-CA" sz="2400" dirty="0"/>
          </a:p>
        </p:txBody>
      </p:sp>
    </p:spTree>
    <p:extLst>
      <p:ext uri="{BB962C8B-B14F-4D97-AF65-F5344CB8AC3E}">
        <p14:creationId xmlns:p14="http://schemas.microsoft.com/office/powerpoint/2010/main" val="376619369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CF189FF5CC5B94789D0CAE05AC32C87" ma:contentTypeVersion="0" ma:contentTypeDescription="Create a new document." ma:contentTypeScope="" ma:versionID="7f89eb8d09ed081349d47af1d29d948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461AE34-FA34-4F0C-AC70-806D086F1A37}">
  <ds:schemaRefs>
    <ds:schemaRef ds:uri="http://purl.org/dc/terms/"/>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http://purl.org/dc/dcmitype/"/>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7D8A769A-E6DF-40B4-969C-02471A965F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E4F8AEFB-60F7-4904-9688-7395F7D0BF4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Adjacency</Template>
  <TotalTime>685</TotalTime>
  <Words>3465</Words>
  <Application>Microsoft Office PowerPoint</Application>
  <PresentationFormat>On-screen Show (4:3)</PresentationFormat>
  <Paragraphs>299</Paragraphs>
  <Slides>50</Slides>
  <Notes>30</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Adjacency</vt:lpstr>
      <vt:lpstr>LS - LST</vt:lpstr>
      <vt:lpstr>Back to School…</vt:lpstr>
      <vt:lpstr>Essential Questions</vt:lpstr>
      <vt:lpstr>Agenda</vt:lpstr>
      <vt:lpstr>Lissa’s TED Talk </vt:lpstr>
      <vt:lpstr>Doodle Sheet (TED Talk)</vt:lpstr>
      <vt:lpstr>Why a Ted Talk?</vt:lpstr>
      <vt:lpstr>Take a moment to get to know our Teds???</vt:lpstr>
      <vt:lpstr>About Our Learning Support Teams</vt:lpstr>
      <vt:lpstr>Key Words…</vt:lpstr>
      <vt:lpstr>Key Words</vt:lpstr>
      <vt:lpstr>Teaching alcoholics to relax</vt:lpstr>
      <vt:lpstr>When is Canada going to get with the times and join the USA?</vt:lpstr>
      <vt:lpstr>What is the connection?</vt:lpstr>
      <vt:lpstr>What are we expecting of TED as an LST member?</vt:lpstr>
      <vt:lpstr>What are we expecting of TED?</vt:lpstr>
      <vt:lpstr>What are we expecting of TED?</vt:lpstr>
      <vt:lpstr>What are we expecting of TED?</vt:lpstr>
      <vt:lpstr>What are we expecting of Ted?</vt:lpstr>
      <vt:lpstr>What are we expecting of Ted?</vt:lpstr>
      <vt:lpstr>We also expect you…</vt:lpstr>
      <vt:lpstr>We also expect you…</vt:lpstr>
      <vt:lpstr>What stays the same this year?</vt:lpstr>
      <vt:lpstr>What changes a little?</vt:lpstr>
      <vt:lpstr>What changes a little?</vt:lpstr>
      <vt:lpstr>Activity</vt:lpstr>
      <vt:lpstr>Have a Great Year!</vt:lpstr>
      <vt:lpstr>Collaborative Inquiry</vt:lpstr>
      <vt:lpstr>Our Challenge</vt:lpstr>
      <vt:lpstr>Learning Support Teams ~Collaboration~</vt:lpstr>
      <vt:lpstr>Collaboration</vt:lpstr>
      <vt:lpstr>Maximizing the Impact of Teacher Collaboration</vt:lpstr>
      <vt:lpstr>Collaborative Reading </vt:lpstr>
      <vt:lpstr>15 Minute</vt:lpstr>
      <vt:lpstr>Creating Collaboration</vt:lpstr>
      <vt:lpstr>School Teams</vt:lpstr>
      <vt:lpstr>Initial Thoughts?</vt:lpstr>
      <vt:lpstr>Goal Clarification</vt:lpstr>
      <vt:lpstr>School Team Goal Work</vt:lpstr>
      <vt:lpstr>Lunch!</vt:lpstr>
      <vt:lpstr>News and Notes</vt:lpstr>
      <vt:lpstr>Critical Elements of  Reading Instruction</vt:lpstr>
      <vt:lpstr>Engagement</vt:lpstr>
      <vt:lpstr>Every Child, Every Day</vt:lpstr>
      <vt:lpstr>Aiming at the Ideal</vt:lpstr>
      <vt:lpstr>Through the Lens of LST</vt:lpstr>
      <vt:lpstr>LST</vt:lpstr>
      <vt:lpstr>Resources</vt:lpstr>
      <vt:lpstr>Literacy &amp; Engagement Connection</vt:lpstr>
      <vt:lpstr>Thank You </vt:lpstr>
    </vt:vector>
  </TitlesOfParts>
  <Company>Chinook's Edge School Division No. 73</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LS - LST</dc:title>
  <dc:creator>alwhitehead</dc:creator>
  <cp:lastModifiedBy>alwhitehead</cp:lastModifiedBy>
  <cp:revision>52</cp:revision>
  <dcterms:created xsi:type="dcterms:W3CDTF">2013-09-24T14:56:02Z</dcterms:created>
  <dcterms:modified xsi:type="dcterms:W3CDTF">2013-10-07T22:03:40Z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0x0101001CF189FF5CC5B94789D0CAE05AC32C87</vt:lpwstr>
  </property>
</Properties>
</file>